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3" r:id="rId2"/>
    <p:sldId id="376" r:id="rId3"/>
    <p:sldId id="315" r:id="rId4"/>
    <p:sldId id="380" r:id="rId5"/>
    <p:sldId id="318" r:id="rId6"/>
    <p:sldId id="382" r:id="rId7"/>
    <p:sldId id="317" r:id="rId8"/>
    <p:sldId id="414" r:id="rId9"/>
    <p:sldId id="378" r:id="rId10"/>
    <p:sldId id="417" r:id="rId11"/>
    <p:sldId id="320" r:id="rId12"/>
    <p:sldId id="418" r:id="rId13"/>
    <p:sldId id="323" r:id="rId14"/>
    <p:sldId id="397" r:id="rId15"/>
    <p:sldId id="399" r:id="rId16"/>
    <p:sldId id="400" r:id="rId17"/>
    <p:sldId id="379" r:id="rId18"/>
    <p:sldId id="390" r:id="rId19"/>
    <p:sldId id="407" r:id="rId20"/>
    <p:sldId id="388" r:id="rId21"/>
    <p:sldId id="408" r:id="rId22"/>
    <p:sldId id="389" r:id="rId23"/>
    <p:sldId id="402" r:id="rId24"/>
    <p:sldId id="412" r:id="rId25"/>
    <p:sldId id="411" r:id="rId26"/>
    <p:sldId id="403" r:id="rId27"/>
    <p:sldId id="413" r:id="rId28"/>
    <p:sldId id="415" r:id="rId29"/>
    <p:sldId id="391" r:id="rId30"/>
    <p:sldId id="386" r:id="rId31"/>
    <p:sldId id="383" r:id="rId32"/>
    <p:sldId id="384" r:id="rId33"/>
    <p:sldId id="352" r:id="rId34"/>
    <p:sldId id="353" r:id="rId35"/>
    <p:sldId id="336" r:id="rId36"/>
    <p:sldId id="394" r:id="rId37"/>
    <p:sldId id="396" r:id="rId38"/>
    <p:sldId id="332" r:id="rId39"/>
    <p:sldId id="401" r:id="rId40"/>
    <p:sldId id="409" r:id="rId41"/>
    <p:sldId id="392" r:id="rId42"/>
    <p:sldId id="358" r:id="rId43"/>
    <p:sldId id="421" r:id="rId44"/>
    <p:sldId id="420" r:id="rId45"/>
    <p:sldId id="427" r:id="rId46"/>
    <p:sldId id="419" r:id="rId47"/>
    <p:sldId id="424" r:id="rId48"/>
    <p:sldId id="425" r:id="rId49"/>
    <p:sldId id="426" r:id="rId50"/>
    <p:sldId id="423" r:id="rId51"/>
    <p:sldId id="362" r:id="rId52"/>
    <p:sldId id="422" r:id="rId53"/>
    <p:sldId id="428" r:id="rId54"/>
    <p:sldId id="364" r:id="rId55"/>
    <p:sldId id="294" r:id="rId56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CDE5"/>
    <a:srgbClr val="3B5AA8"/>
    <a:srgbClr val="E2E6EB"/>
    <a:srgbClr val="FF1300"/>
    <a:srgbClr val="003399"/>
    <a:srgbClr val="77787B"/>
    <a:srgbClr val="C40452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29C09-D65E-4656-90D4-D3E996FE6BEC}" v="9" dt="2024-07-15T07:26:16.134"/>
    <p1510:client id="{6FE18346-1854-427B-986F-95E63614F479}" v="1" dt="2024-07-15T08:06:41.803"/>
    <p1510:client id="{C0915DED-8D91-4028-9C8C-956007C2007F}" v="2" dt="2024-07-15T09:17:52.896"/>
    <p1510:client id="{ECF87D8C-3FF2-4D09-890A-E59305743961}" v="14" dt="2024-07-15T09:22:30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766" autoAdjust="0"/>
  </p:normalViewPr>
  <p:slideViewPr>
    <p:cSldViewPr>
      <p:cViewPr varScale="1">
        <p:scale>
          <a:sx n="74" d="100"/>
          <a:sy n="74" d="100"/>
        </p:scale>
        <p:origin x="167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향 신" userId="f9c511e2e53fe5d0" providerId="LiveId" clId="{C0915DED-8D91-4028-9C8C-956007C2007F}"/>
    <pc:docChg chg="undo custSel addSld delSld modSld sldOrd">
      <pc:chgData name="향 신" userId="f9c511e2e53fe5d0" providerId="LiveId" clId="{C0915DED-8D91-4028-9C8C-956007C2007F}" dt="2024-07-15T09:20:15.583" v="36" actId="2696"/>
      <pc:docMkLst>
        <pc:docMk/>
      </pc:docMkLst>
      <pc:sldChg chg="delSp mod">
        <pc:chgData name="향 신" userId="f9c511e2e53fe5d0" providerId="LiveId" clId="{C0915DED-8D91-4028-9C8C-956007C2007F}" dt="2024-07-15T09:18:11.905" v="15" actId="478"/>
        <pc:sldMkLst>
          <pc:docMk/>
          <pc:sldMk cId="0" sldId="362"/>
        </pc:sldMkLst>
        <pc:spChg chg="del">
          <ac:chgData name="향 신" userId="f9c511e2e53fe5d0" providerId="LiveId" clId="{C0915DED-8D91-4028-9C8C-956007C2007F}" dt="2024-07-15T09:18:11.905" v="15" actId="478"/>
          <ac:spMkLst>
            <pc:docMk/>
            <pc:sldMk cId="0" sldId="362"/>
            <ac:spMk id="6" creationId="{B5EF9B70-6CD5-EEBB-8EA8-EF16FE3CCBC4}"/>
          </ac:spMkLst>
        </pc:spChg>
      </pc:sldChg>
      <pc:sldChg chg="delSp mod">
        <pc:chgData name="향 신" userId="f9c511e2e53fe5d0" providerId="LiveId" clId="{C0915DED-8D91-4028-9C8C-956007C2007F}" dt="2024-07-15T09:18:26.341" v="20" actId="478"/>
        <pc:sldMkLst>
          <pc:docMk/>
          <pc:sldMk cId="1161600361" sldId="419"/>
        </pc:sldMkLst>
        <pc:spChg chg="del">
          <ac:chgData name="향 신" userId="f9c511e2e53fe5d0" providerId="LiveId" clId="{C0915DED-8D91-4028-9C8C-956007C2007F}" dt="2024-07-15T09:18:26.341" v="20" actId="478"/>
          <ac:spMkLst>
            <pc:docMk/>
            <pc:sldMk cId="1161600361" sldId="419"/>
            <ac:spMk id="6" creationId="{3566DD00-C662-C989-2B73-A226B2742785}"/>
          </ac:spMkLst>
        </pc:spChg>
      </pc:sldChg>
      <pc:sldChg chg="delSp mod">
        <pc:chgData name="향 신" userId="f9c511e2e53fe5d0" providerId="LiveId" clId="{C0915DED-8D91-4028-9C8C-956007C2007F}" dt="2024-07-15T09:18:06.941" v="14" actId="478"/>
        <pc:sldMkLst>
          <pc:docMk/>
          <pc:sldMk cId="931572693" sldId="422"/>
        </pc:sldMkLst>
        <pc:spChg chg="del">
          <ac:chgData name="향 신" userId="f9c511e2e53fe5d0" providerId="LiveId" clId="{C0915DED-8D91-4028-9C8C-956007C2007F}" dt="2024-07-15T09:18:06.941" v="14" actId="478"/>
          <ac:spMkLst>
            <pc:docMk/>
            <pc:sldMk cId="931572693" sldId="422"/>
            <ac:spMk id="6" creationId="{B5EF9B70-6CD5-EEBB-8EA8-EF16FE3CCBC4}"/>
          </ac:spMkLst>
        </pc:spChg>
      </pc:sldChg>
      <pc:sldChg chg="delSp add del mod">
        <pc:chgData name="향 신" userId="f9c511e2e53fe5d0" providerId="LiveId" clId="{C0915DED-8D91-4028-9C8C-956007C2007F}" dt="2024-07-15T09:20:15.583" v="36" actId="2696"/>
        <pc:sldMkLst>
          <pc:docMk/>
          <pc:sldMk cId="3510195975" sldId="423"/>
        </pc:sldMkLst>
        <pc:spChg chg="del">
          <ac:chgData name="향 신" userId="f9c511e2e53fe5d0" providerId="LiveId" clId="{C0915DED-8D91-4028-9C8C-956007C2007F}" dt="2024-07-15T09:18:14.638" v="16" actId="478"/>
          <ac:spMkLst>
            <pc:docMk/>
            <pc:sldMk cId="3510195975" sldId="423"/>
            <ac:spMk id="6" creationId="{3566DD00-C662-C989-2B73-A226B2742785}"/>
          </ac:spMkLst>
        </pc:spChg>
      </pc:sldChg>
      <pc:sldChg chg="delSp mod">
        <pc:chgData name="향 신" userId="f9c511e2e53fe5d0" providerId="LiveId" clId="{C0915DED-8D91-4028-9C8C-956007C2007F}" dt="2024-07-15T09:18:22.968" v="19" actId="478"/>
        <pc:sldMkLst>
          <pc:docMk/>
          <pc:sldMk cId="3749536346" sldId="424"/>
        </pc:sldMkLst>
        <pc:spChg chg="del">
          <ac:chgData name="향 신" userId="f9c511e2e53fe5d0" providerId="LiveId" clId="{C0915DED-8D91-4028-9C8C-956007C2007F}" dt="2024-07-15T09:18:22.968" v="19" actId="478"/>
          <ac:spMkLst>
            <pc:docMk/>
            <pc:sldMk cId="3749536346" sldId="424"/>
            <ac:spMk id="6" creationId="{3566DD00-C662-C989-2B73-A226B2742785}"/>
          </ac:spMkLst>
        </pc:spChg>
      </pc:sldChg>
      <pc:sldChg chg="delSp mod">
        <pc:chgData name="향 신" userId="f9c511e2e53fe5d0" providerId="LiveId" clId="{C0915DED-8D91-4028-9C8C-956007C2007F}" dt="2024-07-15T09:18:20.210" v="18" actId="478"/>
        <pc:sldMkLst>
          <pc:docMk/>
          <pc:sldMk cId="877811859" sldId="425"/>
        </pc:sldMkLst>
        <pc:spChg chg="del">
          <ac:chgData name="향 신" userId="f9c511e2e53fe5d0" providerId="LiveId" clId="{C0915DED-8D91-4028-9C8C-956007C2007F}" dt="2024-07-15T09:18:20.210" v="18" actId="478"/>
          <ac:spMkLst>
            <pc:docMk/>
            <pc:sldMk cId="877811859" sldId="425"/>
            <ac:spMk id="6" creationId="{3566DD00-C662-C989-2B73-A226B2742785}"/>
          </ac:spMkLst>
        </pc:spChg>
      </pc:sldChg>
      <pc:sldChg chg="delSp mod">
        <pc:chgData name="향 신" userId="f9c511e2e53fe5d0" providerId="LiveId" clId="{C0915DED-8D91-4028-9C8C-956007C2007F}" dt="2024-07-15T09:18:18.327" v="17" actId="478"/>
        <pc:sldMkLst>
          <pc:docMk/>
          <pc:sldMk cId="88224903" sldId="426"/>
        </pc:sldMkLst>
        <pc:spChg chg="del">
          <ac:chgData name="향 신" userId="f9c511e2e53fe5d0" providerId="LiveId" clId="{C0915DED-8D91-4028-9C8C-956007C2007F}" dt="2024-07-15T09:18:18.327" v="17" actId="478"/>
          <ac:spMkLst>
            <pc:docMk/>
            <pc:sldMk cId="88224903" sldId="426"/>
            <ac:spMk id="6" creationId="{3566DD00-C662-C989-2B73-A226B2742785}"/>
          </ac:spMkLst>
        </pc:spChg>
      </pc:sldChg>
      <pc:sldChg chg="addSp delSp modSp add mod ord modAnim">
        <pc:chgData name="향 신" userId="f9c511e2e53fe5d0" providerId="LiveId" clId="{C0915DED-8D91-4028-9C8C-956007C2007F}" dt="2024-07-15T09:17:59.196" v="13" actId="1076"/>
        <pc:sldMkLst>
          <pc:docMk/>
          <pc:sldMk cId="1729756542" sldId="428"/>
        </pc:sldMkLst>
        <pc:spChg chg="add del">
          <ac:chgData name="향 신" userId="f9c511e2e53fe5d0" providerId="LiveId" clId="{C0915DED-8D91-4028-9C8C-956007C2007F}" dt="2024-07-15T09:17:37.014" v="10" actId="22"/>
          <ac:spMkLst>
            <pc:docMk/>
            <pc:sldMk cId="1729756542" sldId="428"/>
            <ac:spMk id="4" creationId="{DCC287AB-6CA2-1ABA-3BA3-6E177A96CE69}"/>
          </ac:spMkLst>
        </pc:spChg>
        <pc:spChg chg="del">
          <ac:chgData name="향 신" userId="f9c511e2e53fe5d0" providerId="LiveId" clId="{C0915DED-8D91-4028-9C8C-956007C2007F}" dt="2024-07-15T09:17:35.243" v="8" actId="478"/>
          <ac:spMkLst>
            <pc:docMk/>
            <pc:sldMk cId="1729756542" sldId="428"/>
            <ac:spMk id="6" creationId="{B5EF9B70-6CD5-EEBB-8EA8-EF16FE3CCBC4}"/>
          </ac:spMkLst>
        </pc:spChg>
        <pc:picChg chg="del">
          <ac:chgData name="향 신" userId="f9c511e2e53fe5d0" providerId="LiveId" clId="{C0915DED-8D91-4028-9C8C-956007C2007F}" dt="2024-07-15T09:17:32.461" v="5" actId="478"/>
          <ac:picMkLst>
            <pc:docMk/>
            <pc:sldMk cId="1729756542" sldId="428"/>
            <ac:picMk id="3" creationId="{29E5A450-89F8-1F4E-7852-2A12BBC2DCEF}"/>
          </ac:picMkLst>
        </pc:picChg>
        <pc:picChg chg="del mod">
          <ac:chgData name="향 신" userId="f9c511e2e53fe5d0" providerId="LiveId" clId="{C0915DED-8D91-4028-9C8C-956007C2007F}" dt="2024-07-15T09:17:33.004" v="7" actId="478"/>
          <ac:picMkLst>
            <pc:docMk/>
            <pc:sldMk cId="1729756542" sldId="428"/>
            <ac:picMk id="7" creationId="{5ED9386B-6A3C-21B0-4030-81EFEFC9C7A1}"/>
          </ac:picMkLst>
        </pc:picChg>
        <pc:picChg chg="add mod">
          <ac:chgData name="향 신" userId="f9c511e2e53fe5d0" providerId="LiveId" clId="{C0915DED-8D91-4028-9C8C-956007C2007F}" dt="2024-07-15T09:17:59.196" v="13" actId="1076"/>
          <ac:picMkLst>
            <pc:docMk/>
            <pc:sldMk cId="1729756542" sldId="428"/>
            <ac:picMk id="8" creationId="{4DF9E81E-BDA2-89D0-1C4F-BE40E5FE1B68}"/>
          </ac:picMkLst>
        </pc:picChg>
      </pc:sldChg>
      <pc:sldChg chg="add del">
        <pc:chgData name="향 신" userId="f9c511e2e53fe5d0" providerId="LiveId" clId="{C0915DED-8D91-4028-9C8C-956007C2007F}" dt="2024-07-15T09:17:26.189" v="1" actId="2696"/>
        <pc:sldMkLst>
          <pc:docMk/>
          <pc:sldMk cId="3533226951" sldId="428"/>
        </pc:sldMkLst>
      </pc:sldChg>
      <pc:sldChg chg="addSp delSp add del mod">
        <pc:chgData name="향 신" userId="f9c511e2e53fe5d0" providerId="LiveId" clId="{C0915DED-8D91-4028-9C8C-956007C2007F}" dt="2024-07-15T09:20:14.319" v="35" actId="2890"/>
        <pc:sldMkLst>
          <pc:docMk/>
          <pc:sldMk cId="1397119601" sldId="429"/>
        </pc:sldMkLst>
        <pc:spChg chg="add del">
          <ac:chgData name="향 신" userId="f9c511e2e53fe5d0" providerId="LiveId" clId="{C0915DED-8D91-4028-9C8C-956007C2007F}" dt="2024-07-15T09:20:12.439" v="30" actId="478"/>
          <ac:spMkLst>
            <pc:docMk/>
            <pc:sldMk cId="1397119601" sldId="429"/>
            <ac:spMk id="10" creationId="{5FE2BE97-7E10-37BE-3E2E-28CFEC30DF22}"/>
          </ac:spMkLst>
        </pc:spChg>
        <pc:spChg chg="add del">
          <ac:chgData name="향 신" userId="f9c511e2e53fe5d0" providerId="LiveId" clId="{C0915DED-8D91-4028-9C8C-956007C2007F}" dt="2024-07-15T09:20:12.829" v="31" actId="478"/>
          <ac:spMkLst>
            <pc:docMk/>
            <pc:sldMk cId="1397119601" sldId="429"/>
            <ac:spMk id="11" creationId="{EA39C778-6019-D32B-2B4D-D529B9DC95EB}"/>
          </ac:spMkLst>
        </pc:spChg>
        <pc:spChg chg="add del">
          <ac:chgData name="향 신" userId="f9c511e2e53fe5d0" providerId="LiveId" clId="{C0915DED-8D91-4028-9C8C-956007C2007F}" dt="2024-07-15T09:20:11.930" v="29" actId="478"/>
          <ac:spMkLst>
            <pc:docMk/>
            <pc:sldMk cId="1397119601" sldId="429"/>
            <ac:spMk id="16" creationId="{1929484B-4564-44AB-F855-D747A6CBC7BF}"/>
          </ac:spMkLst>
        </pc:spChg>
        <pc:picChg chg="add del">
          <ac:chgData name="향 신" userId="f9c511e2e53fe5d0" providerId="LiveId" clId="{C0915DED-8D91-4028-9C8C-956007C2007F}" dt="2024-07-15T09:20:13.609" v="33" actId="478"/>
          <ac:picMkLst>
            <pc:docMk/>
            <pc:sldMk cId="1397119601" sldId="429"/>
            <ac:picMk id="4" creationId="{7716F8C7-5901-BCBF-0A8B-B24137951F4D}"/>
          </ac:picMkLst>
        </pc:picChg>
        <pc:picChg chg="add del">
          <ac:chgData name="향 신" userId="f9c511e2e53fe5d0" providerId="LiveId" clId="{C0915DED-8D91-4028-9C8C-956007C2007F}" dt="2024-07-15T09:20:13.188" v="32" actId="478"/>
          <ac:picMkLst>
            <pc:docMk/>
            <pc:sldMk cId="1397119601" sldId="429"/>
            <ac:picMk id="9" creationId="{75A8B218-AD57-ED1A-3CC5-6AE6730ED363}"/>
          </ac:picMkLst>
        </pc:picChg>
        <pc:picChg chg="add del">
          <ac:chgData name="향 신" userId="f9c511e2e53fe5d0" providerId="LiveId" clId="{C0915DED-8D91-4028-9C8C-956007C2007F}" dt="2024-07-15T09:20:13.885" v="34" actId="478"/>
          <ac:picMkLst>
            <pc:docMk/>
            <pc:sldMk cId="1397119601" sldId="429"/>
            <ac:picMk id="15" creationId="{AD6E6D64-5C95-6E61-C352-18E610A60993}"/>
          </ac:picMkLst>
        </pc:picChg>
      </pc:sldChg>
    </pc:docChg>
  </pc:docChgLst>
  <pc:docChgLst>
    <pc:chgData name="향 신" userId="f9c511e2e53fe5d0" providerId="LiveId" clId="{ECF87D8C-3FF2-4D09-890A-E59305743961}"/>
    <pc:docChg chg="undo custSel modSld">
      <pc:chgData name="향 신" userId="f9c511e2e53fe5d0" providerId="LiveId" clId="{ECF87D8C-3FF2-4D09-890A-E59305743961}" dt="2024-07-15T09:21:30.150" v="1" actId="1076"/>
      <pc:docMkLst>
        <pc:docMk/>
      </pc:docMkLst>
      <pc:sldChg chg="modSp mod">
        <pc:chgData name="향 신" userId="f9c511e2e53fe5d0" providerId="LiveId" clId="{ECF87D8C-3FF2-4D09-890A-E59305743961}" dt="2024-07-15T09:21:30.150" v="1" actId="1076"/>
        <pc:sldMkLst>
          <pc:docMk/>
          <pc:sldMk cId="0" sldId="362"/>
        </pc:sldMkLst>
        <pc:picChg chg="mod">
          <ac:chgData name="향 신" userId="f9c511e2e53fe5d0" providerId="LiveId" clId="{ECF87D8C-3FF2-4D09-890A-E59305743961}" dt="2024-07-15T09:21:30.150" v="1" actId="1076"/>
          <ac:picMkLst>
            <pc:docMk/>
            <pc:sldMk cId="0" sldId="362"/>
            <ac:picMk id="3" creationId="{29E5A450-89F8-1F4E-7852-2A12BBC2DCEF}"/>
          </ac:picMkLst>
        </pc:picChg>
      </pc:sldChg>
    </pc:docChg>
  </pc:docChgLst>
  <pc:docChgLst>
    <pc:chgData name="향 신" userId="f9c511e2e53fe5d0" providerId="LiveId" clId="{6FE18346-1854-427B-986F-95E63614F479}"/>
    <pc:docChg chg="undo custSel addSld modSld sldOrd">
      <pc:chgData name="향 신" userId="f9c511e2e53fe5d0" providerId="LiveId" clId="{6FE18346-1854-427B-986F-95E63614F479}" dt="2024-07-15T08:18:11.646" v="33" actId="20577"/>
      <pc:docMkLst>
        <pc:docMk/>
      </pc:docMkLst>
      <pc:sldChg chg="delSp modSp add mod ord">
        <pc:chgData name="향 신" userId="f9c511e2e53fe5d0" providerId="LiveId" clId="{6FE18346-1854-427B-986F-95E63614F479}" dt="2024-07-15T08:07:16.850" v="4" actId="478"/>
        <pc:sldMkLst>
          <pc:docMk/>
          <pc:sldMk cId="0" sldId="364"/>
        </pc:sldMkLst>
        <pc:spChg chg="del mod">
          <ac:chgData name="향 신" userId="f9c511e2e53fe5d0" providerId="LiveId" clId="{6FE18346-1854-427B-986F-95E63614F479}" dt="2024-07-15T08:07:16.850" v="4" actId="478"/>
          <ac:spMkLst>
            <pc:docMk/>
            <pc:sldMk cId="0" sldId="364"/>
            <ac:spMk id="6" creationId="{2E841AB7-51D9-659C-6548-10AA0A2F0384}"/>
          </ac:spMkLst>
        </pc:spChg>
      </pc:sldChg>
      <pc:sldChg chg="modSp mod">
        <pc:chgData name="향 신" userId="f9c511e2e53fe5d0" providerId="LiveId" clId="{6FE18346-1854-427B-986F-95E63614F479}" dt="2024-07-15T08:17:52.197" v="15" actId="20577"/>
        <pc:sldMkLst>
          <pc:docMk/>
          <pc:sldMk cId="3078799673" sldId="390"/>
        </pc:sldMkLst>
        <pc:graphicFrameChg chg="modGraphic">
          <ac:chgData name="향 신" userId="f9c511e2e53fe5d0" providerId="LiveId" clId="{6FE18346-1854-427B-986F-95E63614F479}" dt="2024-07-15T08:17:52.197" v="15" actId="20577"/>
          <ac:graphicFrameMkLst>
            <pc:docMk/>
            <pc:sldMk cId="3078799673" sldId="390"/>
            <ac:graphicFrameMk id="2" creationId="{D17E9FF1-B86A-BEE4-DB22-19A05A7EBE84}"/>
          </ac:graphicFrameMkLst>
        </pc:graphicFrameChg>
      </pc:sldChg>
      <pc:sldChg chg="modSp mod">
        <pc:chgData name="향 신" userId="f9c511e2e53fe5d0" providerId="LiveId" clId="{6FE18346-1854-427B-986F-95E63614F479}" dt="2024-07-15T08:18:11.646" v="33" actId="20577"/>
        <pc:sldMkLst>
          <pc:docMk/>
          <pc:sldMk cId="54086890" sldId="409"/>
        </pc:sldMkLst>
        <pc:graphicFrameChg chg="modGraphic">
          <ac:chgData name="향 신" userId="f9c511e2e53fe5d0" providerId="LiveId" clId="{6FE18346-1854-427B-986F-95E63614F479}" dt="2024-07-15T08:18:11.646" v="33" actId="20577"/>
          <ac:graphicFrameMkLst>
            <pc:docMk/>
            <pc:sldMk cId="54086890" sldId="409"/>
            <ac:graphicFrameMk id="3" creationId="{1967FCE4-3499-629C-B24D-39468DA1C6A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300" dirty="0"/>
              <a:t>안내 로봇에게 가장 필요한 기능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주변 탐색 후 정보 제공</c:v>
                </c:pt>
                <c:pt idx="1">
                  <c:v>목적지 듣고 지점으로 안내</c:v>
                </c:pt>
                <c:pt idx="2">
                  <c:v>장소에 대한 즉흥적 정보 제공</c:v>
                </c:pt>
                <c:pt idx="3">
                  <c:v>장애물 감지에 대한 신호 정보 선택</c:v>
                </c:pt>
                <c:pt idx="4">
                  <c:v>사람의 움직임 및 얼굴 인식</c:v>
                </c:pt>
                <c:pt idx="5">
                  <c:v>디스플레이 내용을 음성 안내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26.2</c:v>
                </c:pt>
                <c:pt idx="1">
                  <c:v>49.2</c:v>
                </c:pt>
                <c:pt idx="2">
                  <c:v>7.7</c:v>
                </c:pt>
                <c:pt idx="3">
                  <c:v>4.5999999999999996</c:v>
                </c:pt>
                <c:pt idx="4">
                  <c:v>0</c:v>
                </c:pt>
                <c:pt idx="5">
                  <c:v>12.3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52-4552-9646-4DDE4AB113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광각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주변 탐색 후 정보 제공</c:v>
                </c:pt>
                <c:pt idx="1">
                  <c:v>목적지 듣고 지점으로 안내</c:v>
                </c:pt>
                <c:pt idx="2">
                  <c:v>장소에 대한 즉흥적 정보 제공</c:v>
                </c:pt>
                <c:pt idx="3">
                  <c:v>장애물 감지에 대한 신호 정보 선택</c:v>
                </c:pt>
                <c:pt idx="4">
                  <c:v>사람의 움직임 및 얼굴 인식</c:v>
                </c:pt>
                <c:pt idx="5">
                  <c:v>디스플레이 내용을 음성 안내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44.4</c:v>
                </c:pt>
                <c:pt idx="1">
                  <c:v>44.4</c:v>
                </c:pt>
                <c:pt idx="2">
                  <c:v>5.6</c:v>
                </c:pt>
                <c:pt idx="3">
                  <c:v>0</c:v>
                </c:pt>
                <c:pt idx="4">
                  <c:v>0</c:v>
                </c:pt>
                <c:pt idx="5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52-4552-9646-4DDE4AB113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저시력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주변 탐색 후 정보 제공</c:v>
                </c:pt>
                <c:pt idx="1">
                  <c:v>목적지 듣고 지점으로 안내</c:v>
                </c:pt>
                <c:pt idx="2">
                  <c:v>장소에 대한 즉흥적 정보 제공</c:v>
                </c:pt>
                <c:pt idx="3">
                  <c:v>장애물 감지에 대한 신호 정보 선택</c:v>
                </c:pt>
                <c:pt idx="4">
                  <c:v>사람의 움직임 및 얼굴 인식</c:v>
                </c:pt>
                <c:pt idx="5">
                  <c:v>디스플레이 내용을 음성 안내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29.6</c:v>
                </c:pt>
                <c:pt idx="1">
                  <c:v>47.9</c:v>
                </c:pt>
                <c:pt idx="2">
                  <c:v>7</c:v>
                </c:pt>
                <c:pt idx="3">
                  <c:v>5.6</c:v>
                </c:pt>
                <c:pt idx="4">
                  <c:v>7</c:v>
                </c:pt>
                <c:pt idx="5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52-4552-9646-4DDE4AB11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31781455"/>
        <c:axId val="1531784335"/>
        <c:axId val="0"/>
      </c:bar3DChart>
      <c:catAx>
        <c:axId val="1531781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1784335"/>
        <c:crosses val="autoZero"/>
        <c:auto val="1"/>
        <c:lblAlgn val="ctr"/>
        <c:lblOffset val="100"/>
        <c:noMultiLvlLbl val="0"/>
      </c:catAx>
      <c:valAx>
        <c:axId val="1531784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1781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34A8D5F-6AAC-8834-CDE2-FE12959487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7C2EA2-012C-B1CF-FC72-80FD3C3EA22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62545A2-69AF-4A37-9E13-4A37BD336BDF}" type="datetimeFigureOut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5D901B9-B3D0-8E70-87AA-6400DD2789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7A701526-A8F7-BC63-D74C-6ED50437F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8E62D4-1898-A355-599C-9A1211FFC2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7126CF-187E-6939-F588-7E2BA1DB47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70E81AA-805C-41FE-B66B-FF11EAEF9D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0E81AA-805C-41FE-B66B-FF11EAEF9D71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063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FBC865E0-2375-19B2-1004-07CC1D71DF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D5F2B5FF-4D31-C7FA-EC13-9E082F9B5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8235DDE2-81D4-DFB7-AD1F-05D1ED688A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2C88AA3-5ADA-4E6F-8E95-D2655D0379A5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33A8AB-DC1E-A631-75F6-CAA7C4CF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FF8DF-9293-4031-9646-F66EECEB83AA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F8DA9-83A8-F18E-2CDB-9D0DEDFC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08A6C-9A1A-1950-1EAB-3533921B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DEAAE-C99A-4E6E-8561-1897CA5689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34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BA6AF-34C1-DDB7-4F7E-105D9707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DE02A-B9CD-4DA9-A620-A7576E71C3A9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7674A-5081-921C-1194-E11C0E81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7CA2F-BB27-28A9-D6B9-FEB8A696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C8FE8-00F7-41A2-818B-19007C36415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7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DB215-30E0-A537-FBED-220BA266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A20AE-B36E-4C29-91D1-365AAC917D21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A33DB-2685-B6B6-DE93-2E184934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CCB0FC-A940-D831-1170-B68BA118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082FD-CAE8-42D4-9742-7F93442C1DE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78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532ED-7BC3-ED3A-FB43-F7EEC82F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107B4-DE3B-4667-88EA-D4597C0FE629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9CD7A-AEE2-86D6-3C88-26C5F275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398FBA-3F8D-8999-AAA3-FD0C6A47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616700"/>
            <a:ext cx="21336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AD3D2-02CB-4226-9E14-3F2932209CE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39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FEE7C-3FDB-AA0C-3097-E9E4B6BC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B2007-B6E8-4337-B2C3-3B30FBE5EE27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696FB-1853-D14C-D587-1BC218A3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EABD7-1762-2248-1151-31A7B138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A9F34-091A-422A-803A-E3BA9BA5384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24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22389D3-5EF5-370D-927F-D68B8B5B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BE51B-D586-4456-BBAF-6AFC65EF2A28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320E7EF-48E6-579C-173D-149754EC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418A554-34EC-C95F-0EE6-80894E82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EA7D7-7211-471A-82E0-4F9DDF2732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0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AD68FF45-FDA9-E3E6-876D-1D418A29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53F7C-8B6C-49C2-AB71-D491A9767F87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B9293EB4-5DF8-73C1-D66E-2B30B75F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CD87DCF-18D1-4272-EC57-6D315979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4B52A-9E39-479A-90B0-0494CEBCD6F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92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765E2DB9-2322-7F77-66C6-21F419FC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AA210-5702-44B5-B5FA-92933F486A63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9E7AA631-7D31-DA7C-6C35-5FDD77F1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C6A55790-A4BD-13E4-A1D4-09C9801D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DA901-4AD4-485F-8848-903D06CB573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8142FD53-7478-47C1-46B3-F4405A16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6BFAD-BB21-4EE6-B9A9-218460853AD0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E721E727-E228-4F5F-8C3F-CD1603E24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248E54A-E977-6FA2-D720-C4B15DF6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A3564-4285-4043-8C4D-4CB3A0DE490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9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2A8C1C66-7951-93C8-D74B-F1FB000FB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F2B71-D151-46B2-ACB7-F93B16059496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650C3E6-D88E-89B3-E7F5-DBD70F6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F47F6FB-C46F-D1DB-4468-33694982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BA7560-AA5F-42C1-AA2D-3E03218920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4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770A0B57-A6E2-6F68-2B3A-95DD26C30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8CB07-E87E-4F77-BCBB-4C8AAE4D88C5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056236F-BB1C-1246-6349-1B389360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F9F15F13-84F7-895E-8432-05FFE9FE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391813-3631-4369-AA3A-7B80A0A9380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81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3D142D27-8703-32D5-B681-141C25389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BBADF1AC-DB1C-0CB9-5AE4-0AF3470D8C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64B13B-EC84-DE49-3FAA-D52FB7080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2EE18B0-F38A-4925-962F-D974AE5B8DF6}" type="datetime1">
              <a:rPr lang="ko-KR" altLang="en-US"/>
              <a:pPr>
                <a:defRPr/>
              </a:pPr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4C7F82-8AE6-790A-68E3-96C3C56BC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77586-38E9-6CCB-F7EC-FCD16B4DD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93500BB-4AD2-4703-89D1-E158CC43867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8CF88E-4C26-3704-EEB8-6B21476E9E47}"/>
              </a:ext>
            </a:extLst>
          </p:cNvPr>
          <p:cNvSpPr/>
          <p:nvPr/>
        </p:nvSpPr>
        <p:spPr>
          <a:xfrm>
            <a:off x="0" y="4508500"/>
            <a:ext cx="9144000" cy="234950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4099" name="Picture 13">
            <a:extLst>
              <a:ext uri="{FF2B5EF4-FFF2-40B4-BE49-F238E27FC236}">
                <a16:creationId xmlns:a16="http://schemas.microsoft.com/office/drawing/2014/main" id="{81EE5160-CB58-B744-4B95-56A6BA4EF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>
            <a:fillRect/>
          </a:stretch>
        </p:blipFill>
        <p:spPr bwMode="auto">
          <a:xfrm>
            <a:off x="0" y="765175"/>
            <a:ext cx="4716463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2E89EB-4E64-815C-04FE-7EA1AB6C692E}"/>
              </a:ext>
            </a:extLst>
          </p:cNvPr>
          <p:cNvSpPr txBox="1"/>
          <p:nvPr/>
        </p:nvSpPr>
        <p:spPr>
          <a:xfrm>
            <a:off x="1116013" y="1916113"/>
            <a:ext cx="7081837" cy="862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제작 설계서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48C9B-BC32-29A3-FE1B-94D03C30A97A}"/>
              </a:ext>
            </a:extLst>
          </p:cNvPr>
          <p:cNvSpPr txBox="1"/>
          <p:nvPr/>
        </p:nvSpPr>
        <p:spPr>
          <a:xfrm>
            <a:off x="1202849" y="3929063"/>
            <a:ext cx="7484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pc="-150" dirty="0">
                <a:solidFill>
                  <a:srgbClr val="77787B"/>
                </a:solidFill>
                <a:latin typeface="+mn-lt"/>
                <a:ea typeface="+mn-ea"/>
              </a:rPr>
              <a:t>프로젝트 명 </a:t>
            </a:r>
            <a:r>
              <a:rPr lang="en-US" altLang="ko-KR" sz="2000" b="1" spc="-150" dirty="0">
                <a:solidFill>
                  <a:srgbClr val="77787B"/>
                </a:solidFill>
                <a:latin typeface="+mn-lt"/>
                <a:ea typeface="+mn-ea"/>
              </a:rPr>
              <a:t>: </a:t>
            </a:r>
            <a:r>
              <a:rPr lang="ko-KR" altLang="en-US" sz="2000" b="1" spc="-150" dirty="0">
                <a:solidFill>
                  <a:srgbClr val="77787B"/>
                </a:solidFill>
                <a:latin typeface="+mn-lt"/>
                <a:ea typeface="+mn-ea"/>
              </a:rPr>
              <a:t>시각장애인분들을 위한 쇼핑몰 내 길 안내 로봇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C3A74-B6EB-BB3C-F2A8-6CCFA649ED22}"/>
              </a:ext>
            </a:extLst>
          </p:cNvPr>
          <p:cNvSpPr txBox="1"/>
          <p:nvPr/>
        </p:nvSpPr>
        <p:spPr>
          <a:xfrm>
            <a:off x="808038" y="4724400"/>
            <a:ext cx="7527925" cy="78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40000"/>
                  <a:lumOff val="60000"/>
                </a:schemeClr>
              </a:buClr>
              <a:buSzPct val="120000"/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2024. 07. 10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40000"/>
                  <a:lumOff val="60000"/>
                </a:schemeClr>
              </a:buClr>
              <a:buSzPct val="120000"/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센스만점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F9E1E7-6B3E-2AA7-708B-B7AAAE705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4104" name="그림 4">
            <a:extLst>
              <a:ext uri="{FF2B5EF4-FFF2-40B4-BE49-F238E27FC236}">
                <a16:creationId xmlns:a16="http://schemas.microsoft.com/office/drawing/2014/main" id="{88B2F7C4-5E66-E65B-6A38-A062CD2AB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42084" r="36378" b="42809"/>
          <a:stretch>
            <a:fillRect/>
          </a:stretch>
        </p:blipFill>
        <p:spPr bwMode="auto">
          <a:xfrm>
            <a:off x="179388" y="77788"/>
            <a:ext cx="1017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FCE020-9500-CF4F-F614-A90B84814AB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6FC290-C830-F3A9-90E1-1A0BDAF01D1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1FB5A61-0CF3-3782-D519-81C7B8CFC339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79BBD1CB-4E71-25D0-94DC-1CAFA5FCD8A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유즈케이스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2294" name="Picture 2">
            <a:extLst>
              <a:ext uri="{FF2B5EF4-FFF2-40B4-BE49-F238E27FC236}">
                <a16:creationId xmlns:a16="http://schemas.microsoft.com/office/drawing/2014/main" id="{03DC12FF-D150-42E4-A1DB-207CB6CE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CAF30EFB-380E-F963-2C22-2BC7CD96977C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BA839-F131-182E-3E23-8DCD5E49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9" name="그림 8" descr="텍스트, 도표, 라인, 원이(가) 표시된 사진&#10;&#10;자동 생성된 설명">
            <a:extLst>
              <a:ext uri="{FF2B5EF4-FFF2-40B4-BE49-F238E27FC236}">
                <a16:creationId xmlns:a16="http://schemas.microsoft.com/office/drawing/2014/main" id="{3B995C08-B502-D11B-5EEA-C0B2BE618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138"/>
            <a:ext cx="4176428" cy="5338762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907B740-A711-86D6-BC6C-E21B7E112478}"/>
              </a:ext>
            </a:extLst>
          </p:cNvPr>
          <p:cNvGraphicFramePr>
            <a:graphicFrameLocks noGrp="1"/>
          </p:cNvGraphicFramePr>
          <p:nvPr/>
        </p:nvGraphicFramePr>
        <p:xfrm>
          <a:off x="3995936" y="1404216"/>
          <a:ext cx="5011480" cy="48885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508">
                  <a:extLst>
                    <a:ext uri="{9D8B030D-6E8A-4147-A177-3AD203B41FA5}">
                      <a16:colId xmlns:a16="http://schemas.microsoft.com/office/drawing/2014/main" val="411872066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88589732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100669786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349723022"/>
                    </a:ext>
                  </a:extLst>
                </a:gridCol>
                <a:gridCol w="2887812">
                  <a:extLst>
                    <a:ext uri="{9D8B030D-6E8A-4147-A177-3AD203B41FA5}">
                      <a16:colId xmlns:a16="http://schemas.microsoft.com/office/drawing/2014/main" val="1116175400"/>
                    </a:ext>
                  </a:extLst>
                </a:gridCol>
              </a:tblGrid>
              <a:tr h="202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항목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312020"/>
                  </a:ext>
                </a:extLst>
              </a:tr>
              <a:tr h="217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개요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사용자가 원하는 물품의 정보를 확인하고 그 물건까지의 길 안내를 받는다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771465"/>
                  </a:ext>
                </a:extLst>
              </a:tr>
              <a:tr h="1944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관련 </a:t>
                      </a:r>
                      <a:r>
                        <a:rPr lang="ko-KR" altLang="en-US" sz="800" b="1" dirty="0" err="1"/>
                        <a:t>액터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 </a:t>
                      </a:r>
                      <a:r>
                        <a:rPr lang="ko-KR" altLang="en-US" sz="800" b="1" dirty="0" err="1"/>
                        <a:t>액터</a:t>
                      </a:r>
                      <a:endParaRPr lang="ko-KR" altLang="en-US" sz="8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사용자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785795"/>
                  </a:ext>
                </a:extLst>
              </a:tr>
              <a:tr h="1944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보조 </a:t>
                      </a:r>
                      <a:r>
                        <a:rPr lang="ko-KR" altLang="en-US" sz="800" b="1" dirty="0" err="1"/>
                        <a:t>액터</a:t>
                      </a:r>
                      <a:endParaRPr lang="ko-KR" altLang="en-US" sz="8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데이터 베이스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로봇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175601"/>
                  </a:ext>
                </a:extLst>
              </a:tr>
              <a:tr h="1944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우선 순위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중요도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875395"/>
                  </a:ext>
                </a:extLst>
              </a:tr>
              <a:tr h="305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난이도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사용자가 로봇의 손잡이를 잡고 안전하게 목적지까지 도달 할 수 있는 개발 능력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4764"/>
                  </a:ext>
                </a:extLst>
              </a:tr>
              <a:tr h="194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선행 조건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사용자가 경로 안내 버튼을 클릭했을 시 로봇으로부터 목적지까지의 경로 전달 받기 가능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20929"/>
                  </a:ext>
                </a:extLst>
              </a:tr>
              <a:tr h="194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후행 조건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로봇이 장애물을 회피하며 목적지까지 자율주행 할 수 </a:t>
                      </a:r>
                      <a:r>
                        <a:rPr lang="ko-KR" altLang="en-US" sz="800" dirty="0" err="1"/>
                        <a:t>있어야한다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884084"/>
                  </a:ext>
                </a:extLst>
              </a:tr>
              <a:tr h="12449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시나리오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기본 시나리오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b="1" dirty="0"/>
                        <a:t>사용자</a:t>
                      </a:r>
                      <a:r>
                        <a:rPr lang="ko-KR" altLang="en-US" sz="800" dirty="0"/>
                        <a:t>는 원하는 상품을 검색한다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b="1" dirty="0"/>
                        <a:t>데이터베이스</a:t>
                      </a:r>
                      <a:r>
                        <a:rPr lang="ko-KR" altLang="en-US" sz="800" dirty="0"/>
                        <a:t>는 사용자가 검색한 물품을 불러온다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b="1" dirty="0"/>
                        <a:t>사용자</a:t>
                      </a:r>
                      <a:r>
                        <a:rPr lang="ko-KR" altLang="en-US" sz="800" dirty="0"/>
                        <a:t>는 원하는 상품의 정보를 앱을 통해 확인할 수 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b="1" dirty="0"/>
                        <a:t>사용자</a:t>
                      </a:r>
                      <a:r>
                        <a:rPr lang="ko-KR" altLang="en-US" sz="800" dirty="0"/>
                        <a:t>는 장바구니 버튼을 통해 다른 물건을 검색해 볼 수 있고</a:t>
                      </a:r>
                      <a:br>
                        <a:rPr lang="en-US" altLang="ko-KR" sz="800" dirty="0"/>
                      </a:br>
                      <a:r>
                        <a:rPr lang="ko-KR" altLang="en-US" sz="800" dirty="0"/>
                        <a:t>또는 바로 해당 물품에 대한 경로 안내를 요청할 수 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b="1" dirty="0"/>
                        <a:t>사용자</a:t>
                      </a:r>
                      <a:r>
                        <a:rPr lang="ko-KR" altLang="en-US" sz="800" dirty="0"/>
                        <a:t>는 경로 안내를 클릭한다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b="1" dirty="0"/>
                        <a:t>로봇</a:t>
                      </a:r>
                      <a:r>
                        <a:rPr lang="ko-KR" altLang="en-US" sz="800" dirty="0"/>
                        <a:t>은 해당 물품의 위치까지 경로를 생성하여 앱에 전달한다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b="1" dirty="0"/>
                        <a:t>사용자</a:t>
                      </a:r>
                      <a:r>
                        <a:rPr lang="ko-KR" altLang="en-US" sz="800" dirty="0"/>
                        <a:t>는 앱에 표시된 경로를 로봇의 손잡이를 통해 이동한다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268881"/>
                  </a:ext>
                </a:extLst>
              </a:tr>
              <a:tr h="18110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대안 시나리오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A1: </a:t>
                      </a:r>
                      <a:r>
                        <a:rPr lang="ko-KR" altLang="en-US" sz="800" b="1" dirty="0"/>
                        <a:t>로봇이 자율주행 중 장애물로 인해 경로가 바뀌어 버릴 시</a:t>
                      </a:r>
                      <a:endParaRPr lang="en-US" altLang="ko-KR" sz="800" b="1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800" b="0" dirty="0"/>
                        <a:t>로봇이 목적지까지 이동 중 장애물로 인해 경로를 이탈</a:t>
                      </a:r>
                      <a:endParaRPr lang="en-US" altLang="ko-KR" sz="8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800" b="0" dirty="0"/>
                        <a:t>이전 경로와 비교하여 다시 목적지까지의 경로를 생성</a:t>
                      </a:r>
                      <a:endParaRPr lang="en-US" altLang="ko-KR" sz="800" b="0" dirty="0"/>
                    </a:p>
                    <a:p>
                      <a:pPr marL="228600" indent="-228600" algn="ctr" latinLnBrk="1">
                        <a:buAutoNum type="arabicPeriod"/>
                      </a:pPr>
                      <a:endParaRPr lang="en-US" altLang="ko-KR" sz="800" b="0" dirty="0"/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800" b="1" dirty="0"/>
                        <a:t>A2: </a:t>
                      </a:r>
                      <a:r>
                        <a:rPr lang="ko-KR" altLang="en-US" sz="800" b="1" dirty="0"/>
                        <a:t>데이터 연결 문제 발생 시</a:t>
                      </a:r>
                      <a:endParaRPr lang="en-US" altLang="ko-KR" sz="800" b="1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800" b="0" dirty="0" err="1"/>
                        <a:t>Wifi</a:t>
                      </a:r>
                      <a:r>
                        <a:rPr lang="en-US" altLang="ko-KR" sz="800" b="0" dirty="0"/>
                        <a:t> </a:t>
                      </a:r>
                      <a:r>
                        <a:rPr lang="ko-KR" altLang="en-US" sz="800" b="0" dirty="0"/>
                        <a:t>혹은 </a:t>
                      </a:r>
                      <a:r>
                        <a:rPr lang="en-US" altLang="ko-KR" sz="800" b="0" dirty="0"/>
                        <a:t>UWB </a:t>
                      </a:r>
                      <a:r>
                        <a:rPr lang="ko-KR" altLang="en-US" sz="800" b="0" dirty="0"/>
                        <a:t>신호의 연결이 지연 됨</a:t>
                      </a:r>
                      <a:endParaRPr lang="en-US" altLang="ko-KR" sz="8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800" b="0" dirty="0"/>
                        <a:t>3</a:t>
                      </a:r>
                      <a:r>
                        <a:rPr lang="ko-KR" altLang="en-US" sz="800" b="0" dirty="0"/>
                        <a:t>초 이상 데이터가 들어오지 않을 경우 앱에 경고 메시지 출력</a:t>
                      </a:r>
                      <a:endParaRPr lang="en-US" altLang="ko-KR" sz="8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800" b="0" dirty="0"/>
                        <a:t>로봇 일시 정지</a:t>
                      </a:r>
                      <a:r>
                        <a:rPr lang="en-US" altLang="ko-KR" sz="800" b="0" dirty="0"/>
                        <a:t> </a:t>
                      </a:r>
                      <a:endParaRPr lang="ko-KR" altLang="en-US" sz="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4078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F6592D-7005-5005-72A2-92F4E0F6F1D6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7151348-AB9E-3DBD-AB8D-B4FA3B87A255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4012246-7AB0-B83B-D18A-AFD5259BDAE6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49084CAB-2CD4-331D-A3CC-C1E32F9E155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3565525" cy="2857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시나리오</a:t>
            </a:r>
            <a:endParaRPr lang="ko-KR" altLang="en-US" sz="105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3318" name="Picture 2">
            <a:extLst>
              <a:ext uri="{FF2B5EF4-FFF2-40B4-BE49-F238E27FC236}">
                <a16:creationId xmlns:a16="http://schemas.microsoft.com/office/drawing/2014/main" id="{50EA963D-14C0-8635-45EB-CC2FE4CE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973C6E3-E017-AA80-67C2-540BD4FFBAFD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34F5E-7F1A-62C9-DE20-427065B06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4A468C9C-6A55-91D3-AD85-FA0F8E42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6238" y="1412776"/>
            <a:ext cx="8329449" cy="51904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5BF580-BFE4-3696-1FC8-5A029AB01869}"/>
              </a:ext>
            </a:extLst>
          </p:cNvPr>
          <p:cNvSpPr/>
          <p:nvPr/>
        </p:nvSpPr>
        <p:spPr>
          <a:xfrm>
            <a:off x="6732240" y="1268760"/>
            <a:ext cx="2304256" cy="86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F6592D-7005-5005-72A2-92F4E0F6F1D6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7151348-AB9E-3DBD-AB8D-B4FA3B87A255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4012246-7AB0-B83B-D18A-AFD5259BDAE6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49084CAB-2CD4-331D-A3CC-C1E32F9E155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3565525" cy="2857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시나리오</a:t>
            </a:r>
            <a:endParaRPr lang="ko-KR" altLang="en-US" sz="105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3318" name="Picture 2">
            <a:extLst>
              <a:ext uri="{FF2B5EF4-FFF2-40B4-BE49-F238E27FC236}">
                <a16:creationId xmlns:a16="http://schemas.microsoft.com/office/drawing/2014/main" id="{50EA963D-14C0-8635-45EB-CC2FE4CE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973C6E3-E017-AA80-67C2-540BD4FFBAFD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34F5E-7F1A-62C9-DE20-427065B06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45265-B062-EBE0-3B4B-E10E5864B16F}"/>
              </a:ext>
            </a:extLst>
          </p:cNvPr>
          <p:cNvSpPr txBox="1"/>
          <p:nvPr/>
        </p:nvSpPr>
        <p:spPr>
          <a:xfrm>
            <a:off x="107950" y="1166813"/>
            <a:ext cx="84963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사용자 이용할 마트 선택</a:t>
            </a:r>
            <a:endParaRPr lang="en-US" altLang="ko-KR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사용자가 앱을 실행한다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주변 마트를 확인한다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GPS </a:t>
            </a:r>
            <a:r>
              <a:rPr lang="ko-KR" altLang="en-US" dirty="0"/>
              <a:t>기반 마트 거리를 확인하고 원하는 마트 검색한다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마트를 선택한다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r>
              <a:rPr lang="ko-KR" altLang="en-US" b="1" dirty="0"/>
              <a:t>상품 정보 및 장바구니</a:t>
            </a:r>
            <a:endParaRPr lang="en-US" altLang="ko-KR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선택한 마트 내 원하는 상품을 검색한다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앱에 상품정보를 요청한다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데이터베이스는 앱에 요청 받은 정보를 제공한다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앱은 사용자에게 상품 정보를 제공한다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사용자는 상품을 장바구니에 담는다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r>
              <a:rPr lang="ko-KR" altLang="en-US" b="1" dirty="0"/>
              <a:t>로봇의 길 안내</a:t>
            </a:r>
            <a:endParaRPr lang="en-US" altLang="ko-KR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해당 상품의 길 안내를 요청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상품까지의 </a:t>
            </a:r>
            <a:r>
              <a:rPr lang="ko-KR" altLang="en-US" dirty="0" err="1"/>
              <a:t>내비</a:t>
            </a:r>
            <a:r>
              <a:rPr lang="ko-KR" altLang="en-US" dirty="0"/>
              <a:t> 안내 요청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데이터베이스는 로봇에 상품의 위치 정보 제공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로봇은 앱에게 상품까지의 경로를 제공 및 목적지까지 이동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앱은 사용자에게 </a:t>
            </a:r>
            <a:r>
              <a:rPr lang="ko-KR" altLang="en-US" dirty="0" err="1"/>
              <a:t>내비를</a:t>
            </a:r>
            <a:r>
              <a:rPr lang="ko-KR" altLang="en-US" dirty="0"/>
              <a:t> 제공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사용자는 로봇과 함께 목적지까지 이동</a:t>
            </a:r>
          </a:p>
        </p:txBody>
      </p:sp>
    </p:spTree>
    <p:extLst>
      <p:ext uri="{BB962C8B-B14F-4D97-AF65-F5344CB8AC3E}">
        <p14:creationId xmlns:p14="http://schemas.microsoft.com/office/powerpoint/2010/main" val="12325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0DA983-D96D-A3E9-6576-E32C990662B4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A54AFE-B18F-A420-4EF6-4D23D372AFC5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745EE4-CC3F-6B8D-F6C7-21168B8898B5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BD99614-697F-5162-6227-D195FC110414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서비스 흐름도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5366" name="Picture 2">
            <a:extLst>
              <a:ext uri="{FF2B5EF4-FFF2-40B4-BE49-F238E27FC236}">
                <a16:creationId xmlns:a16="http://schemas.microsoft.com/office/drawing/2014/main" id="{AD591A79-9CEE-8A6B-B527-3B674C39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B1A65B99-C485-207B-5C11-F0BD5073DC4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448107-1A9D-0027-19DC-191192E9D7FE}"/>
              </a:ext>
            </a:extLst>
          </p:cNvPr>
          <p:cNvSpPr/>
          <p:nvPr/>
        </p:nvSpPr>
        <p:spPr>
          <a:xfrm>
            <a:off x="222250" y="1473200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E6F3D9-5C94-8630-2341-D95C8CD89B27}"/>
              </a:ext>
            </a:extLst>
          </p:cNvPr>
          <p:cNvSpPr/>
          <p:nvPr/>
        </p:nvSpPr>
        <p:spPr>
          <a:xfrm>
            <a:off x="4572000" y="1473200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445018-9774-A4B3-63C0-7589921C8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A7C5F66-AE09-4609-5E5E-C1AB900E2BFB}"/>
              </a:ext>
            </a:extLst>
          </p:cNvPr>
          <p:cNvSpPr/>
          <p:nvPr/>
        </p:nvSpPr>
        <p:spPr>
          <a:xfrm>
            <a:off x="524916" y="4149080"/>
            <a:ext cx="950739" cy="9361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/>
              <a:t>사용자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5C0F62A-1158-8174-BD76-7F2A8FF063E8}"/>
              </a:ext>
            </a:extLst>
          </p:cNvPr>
          <p:cNvSpPr/>
          <p:nvPr/>
        </p:nvSpPr>
        <p:spPr>
          <a:xfrm>
            <a:off x="3435889" y="4139187"/>
            <a:ext cx="950739" cy="94200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/>
              <a:t>로봇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3DE7E3-9498-211B-4230-A3D2D16ADF44}"/>
              </a:ext>
            </a:extLst>
          </p:cNvPr>
          <p:cNvSpPr/>
          <p:nvPr/>
        </p:nvSpPr>
        <p:spPr>
          <a:xfrm>
            <a:off x="1903174" y="1811545"/>
            <a:ext cx="936104" cy="91857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/>
              <a:t>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412ABE-5649-1989-857B-C5E7F3ECBF9E}"/>
              </a:ext>
            </a:extLst>
          </p:cNvPr>
          <p:cNvCxnSpPr/>
          <p:nvPr/>
        </p:nvCxnSpPr>
        <p:spPr>
          <a:xfrm flipV="1">
            <a:off x="899592" y="2564904"/>
            <a:ext cx="1008112" cy="151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4AAB9D-3369-2130-E268-DEB3A1A6EDE4}"/>
              </a:ext>
            </a:extLst>
          </p:cNvPr>
          <p:cNvSpPr txBox="1"/>
          <p:nvPr/>
        </p:nvSpPr>
        <p:spPr>
          <a:xfrm>
            <a:off x="321902" y="2582500"/>
            <a:ext cx="1491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① 주변 마트 검색 후</a:t>
            </a:r>
            <a:br>
              <a:rPr lang="en-US" altLang="ko-KR" sz="700" b="1" dirty="0"/>
            </a:br>
            <a:r>
              <a:rPr lang="ko-KR" altLang="en-US" sz="700" b="1" dirty="0"/>
              <a:t>원하는 상품을 장바구니에 담기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35FEBE6-1D00-09C5-A2C3-B8B6EA1F167B}"/>
              </a:ext>
            </a:extLst>
          </p:cNvPr>
          <p:cNvCxnSpPr>
            <a:cxnSpLocks/>
          </p:cNvCxnSpPr>
          <p:nvPr/>
        </p:nvCxnSpPr>
        <p:spPr>
          <a:xfrm>
            <a:off x="2843808" y="2609986"/>
            <a:ext cx="991317" cy="142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7442D99-CAD3-9634-DCAF-0122C0144454}"/>
              </a:ext>
            </a:extLst>
          </p:cNvPr>
          <p:cNvSpPr txBox="1"/>
          <p:nvPr/>
        </p:nvSpPr>
        <p:spPr>
          <a:xfrm>
            <a:off x="3244408" y="3043989"/>
            <a:ext cx="134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② 장바구니 상품들에 대한 위치 데이터를 로봇에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22BE08-4899-3165-52A0-FFBA7DF9C537}"/>
              </a:ext>
            </a:extLst>
          </p:cNvPr>
          <p:cNvCxnSpPr/>
          <p:nvPr/>
        </p:nvCxnSpPr>
        <p:spPr>
          <a:xfrm flipH="1" flipV="1">
            <a:off x="2627784" y="2804765"/>
            <a:ext cx="936104" cy="134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92F28C-6589-AAD9-E478-62B00CE7D34D}"/>
              </a:ext>
            </a:extLst>
          </p:cNvPr>
          <p:cNvSpPr txBox="1"/>
          <p:nvPr/>
        </p:nvSpPr>
        <p:spPr>
          <a:xfrm>
            <a:off x="2343211" y="3948675"/>
            <a:ext cx="134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③ 실시간 로봇 위치를 전송하고 최단 경로 표시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749EB1E-2021-7A74-A991-2E2375C02FEE}"/>
              </a:ext>
            </a:extLst>
          </p:cNvPr>
          <p:cNvCxnSpPr>
            <a:cxnSpLocks/>
          </p:cNvCxnSpPr>
          <p:nvPr/>
        </p:nvCxnSpPr>
        <p:spPr>
          <a:xfrm flipH="1">
            <a:off x="1174394" y="2778833"/>
            <a:ext cx="868928" cy="131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9C5B14-24EB-8E79-DA30-A7AE755CF530}"/>
              </a:ext>
            </a:extLst>
          </p:cNvPr>
          <p:cNvSpPr txBox="1"/>
          <p:nvPr/>
        </p:nvSpPr>
        <p:spPr>
          <a:xfrm>
            <a:off x="1547536" y="3329786"/>
            <a:ext cx="1491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④ 실시간 로봇 위치 표시 및 경로에 따른 길을 음성으로 안내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9E3E8A-BBF2-410C-1A71-3A1237F57B5F}"/>
              </a:ext>
            </a:extLst>
          </p:cNvPr>
          <p:cNvSpPr txBox="1"/>
          <p:nvPr/>
        </p:nvSpPr>
        <p:spPr>
          <a:xfrm>
            <a:off x="321902" y="5125069"/>
            <a:ext cx="1491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⑤ 음성을 듣고 목적지 까지 로봇의 손잡이를 잡고 같이 이동</a:t>
            </a:r>
          </a:p>
        </p:txBody>
      </p:sp>
      <p:pic>
        <p:nvPicPr>
          <p:cNvPr id="13" name="그래픽 12" descr="스마트폰 단색으로 채워진">
            <a:extLst>
              <a:ext uri="{FF2B5EF4-FFF2-40B4-BE49-F238E27FC236}">
                <a16:creationId xmlns:a16="http://schemas.microsoft.com/office/drawing/2014/main" id="{022AF971-FF8F-81BB-7E3C-5B7A3DB91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2923" y="1894131"/>
            <a:ext cx="504861" cy="504861"/>
          </a:xfrm>
          <a:prstGeom prst="rect">
            <a:avLst/>
          </a:prstGeom>
        </p:spPr>
      </p:pic>
      <p:pic>
        <p:nvPicPr>
          <p:cNvPr id="15" name="그래픽 14" descr="지팡이를 든 남자 단색으로 채워진">
            <a:extLst>
              <a:ext uri="{FF2B5EF4-FFF2-40B4-BE49-F238E27FC236}">
                <a16:creationId xmlns:a16="http://schemas.microsoft.com/office/drawing/2014/main" id="{2EF3035A-6858-C7F9-5555-7B95B4D19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47732" y="4273405"/>
            <a:ext cx="504861" cy="504861"/>
          </a:xfrm>
          <a:prstGeom prst="rect">
            <a:avLst/>
          </a:prstGeom>
        </p:spPr>
      </p:pic>
      <p:pic>
        <p:nvPicPr>
          <p:cNvPr id="18" name="그래픽 17" descr="쇼핑 카트 단색으로 채워진">
            <a:extLst>
              <a:ext uri="{FF2B5EF4-FFF2-40B4-BE49-F238E27FC236}">
                <a16:creationId xmlns:a16="http://schemas.microsoft.com/office/drawing/2014/main" id="{D3D09239-01B6-AED2-599E-75CCD081B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58827" y="4273405"/>
            <a:ext cx="504861" cy="5048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847797-A555-4A2D-0E00-A8EA9E01FCF2}"/>
              </a:ext>
            </a:extLst>
          </p:cNvPr>
          <p:cNvSpPr txBox="1"/>
          <p:nvPr/>
        </p:nvSpPr>
        <p:spPr>
          <a:xfrm>
            <a:off x="4746913" y="1558924"/>
            <a:ext cx="3959672" cy="441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latin typeface="+mn-lt"/>
              </a:rPr>
              <a:t>- </a:t>
            </a:r>
            <a:r>
              <a:rPr lang="ko-KR" altLang="en-US" sz="1300" b="1" dirty="0">
                <a:latin typeface="+mn-lt"/>
              </a:rPr>
              <a:t>앱과 로봇을 통한 마트 이용</a:t>
            </a:r>
            <a:endParaRPr lang="en-US" altLang="ko-KR" sz="1300" b="1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300" dirty="0">
                <a:latin typeface="+mn-lt"/>
              </a:rPr>
              <a:t>사용자는 앱을 통해 이용하고 싶은 마트를 검색한다</a:t>
            </a:r>
            <a:r>
              <a:rPr lang="en-US" altLang="ko-KR" sz="1300" dirty="0">
                <a:latin typeface="+mn-lt"/>
              </a:rPr>
              <a:t>.  · · · · </a:t>
            </a:r>
            <a:r>
              <a:rPr lang="ko-KR" altLang="en-US" sz="1300" dirty="0">
                <a:latin typeface="+mn-lt"/>
              </a:rPr>
              <a:t>①</a:t>
            </a:r>
            <a:endParaRPr lang="en-US" altLang="ko-KR" sz="13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300" dirty="0">
                <a:latin typeface="+mn-lt"/>
              </a:rPr>
              <a:t>앱을 통해 마트 안에 있는 상품의 위치 및 정보를 제공받는다</a:t>
            </a:r>
            <a:r>
              <a:rPr lang="en-US" altLang="ko-KR" sz="1300" dirty="0">
                <a:latin typeface="+mn-lt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300" dirty="0">
                <a:latin typeface="+mn-lt"/>
              </a:rPr>
              <a:t>구매하고 싶은 상품을 장바구니에 담는다</a:t>
            </a:r>
            <a:r>
              <a:rPr lang="en-US" altLang="ko-KR" sz="1300" dirty="0">
                <a:latin typeface="+mn-lt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300" dirty="0">
                <a:latin typeface="+mn-lt"/>
              </a:rPr>
              <a:t>상품을 모두 담았으면 </a:t>
            </a:r>
            <a:r>
              <a:rPr lang="en-US" altLang="ko-KR" sz="1300" dirty="0">
                <a:latin typeface="+mn-lt"/>
              </a:rPr>
              <a:t>＇</a:t>
            </a:r>
            <a:r>
              <a:rPr lang="ko-KR" altLang="en-US" sz="1300" dirty="0">
                <a:latin typeface="+mn-lt"/>
              </a:rPr>
              <a:t>경로 안내하기</a:t>
            </a:r>
            <a:r>
              <a:rPr lang="en-US" altLang="ko-KR" sz="1300" dirty="0">
                <a:latin typeface="+mn-lt"/>
              </a:rPr>
              <a:t>‘ </a:t>
            </a:r>
            <a:r>
              <a:rPr lang="ko-KR" altLang="en-US" sz="1300" dirty="0">
                <a:latin typeface="+mn-lt"/>
              </a:rPr>
              <a:t>버튼을 클릭한다</a:t>
            </a:r>
            <a:r>
              <a:rPr lang="en-US" altLang="ko-KR" sz="1300" dirty="0">
                <a:latin typeface="+mn-lt"/>
              </a:rPr>
              <a:t>. · · · · </a:t>
            </a:r>
            <a:r>
              <a:rPr lang="ko-KR" altLang="en-US" sz="1300" dirty="0">
                <a:latin typeface="+mn-lt"/>
              </a:rPr>
              <a:t>②</a:t>
            </a:r>
            <a:endParaRPr lang="en-US" altLang="ko-KR" sz="13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300" dirty="0">
                <a:latin typeface="+mn-lt"/>
              </a:rPr>
              <a:t>지도에 로봇의 실시간 위치와 경로가 표시된다</a:t>
            </a:r>
            <a:r>
              <a:rPr lang="en-US" altLang="ko-KR" sz="1300" dirty="0">
                <a:latin typeface="+mn-lt"/>
              </a:rPr>
              <a:t>. · · · · </a:t>
            </a:r>
            <a:r>
              <a:rPr lang="ko-KR" altLang="en-US" sz="1300" dirty="0">
                <a:latin typeface="+mn-lt"/>
              </a:rPr>
              <a:t>③</a:t>
            </a:r>
            <a:endParaRPr lang="en-US" altLang="ko-KR" sz="13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300" dirty="0">
                <a:latin typeface="+mn-lt"/>
              </a:rPr>
              <a:t>앱은 상품들의 위치를 통해 계산된 경로를 음성으로 안내한다</a:t>
            </a:r>
            <a:r>
              <a:rPr lang="en-US" altLang="ko-KR" sz="1300" dirty="0">
                <a:latin typeface="+mn-lt"/>
              </a:rPr>
              <a:t>. · · · · </a:t>
            </a:r>
            <a:r>
              <a:rPr lang="ko-KR" altLang="en-US" sz="1300" dirty="0">
                <a:latin typeface="+mn-lt"/>
              </a:rPr>
              <a:t>④</a:t>
            </a:r>
            <a:endParaRPr lang="en-US" altLang="ko-KR" sz="13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300" dirty="0">
                <a:latin typeface="+mn-lt"/>
              </a:rPr>
              <a:t>로봇을 통해 최적의 경로를 안내 받으며 상품을 장바구니에 담는다</a:t>
            </a:r>
            <a:r>
              <a:rPr lang="en-US" altLang="ko-KR" sz="1300" dirty="0">
                <a:latin typeface="+mn-lt"/>
              </a:rPr>
              <a:t>. </a:t>
            </a:r>
            <a:r>
              <a:rPr lang="ko-KR" altLang="en-US" sz="1300" dirty="0">
                <a:latin typeface="+mn-lt"/>
              </a:rPr>
              <a:t>⑤</a:t>
            </a:r>
            <a:endParaRPr lang="en-US" altLang="ko-KR" sz="1300" dirty="0">
              <a:latin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D80299-920B-43E0-213E-52DD000A9938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B523FD3-F9CB-11B7-DC90-E29AABEC71A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AE1B65F-5A17-68B0-F9BB-65C1144E523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AF3325D6-5856-2559-34A2-3D70C62A5938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1952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하드웨어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센서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id="{8CB57F65-5747-4BB3-BE60-14FC1D656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25C9EBB-AA16-ED72-1350-17790BD1207D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3B790E-2F3A-7EE9-5502-2D79E2930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FBBD71-6D63-13FD-88BA-021A05EA8592}"/>
              </a:ext>
            </a:extLst>
          </p:cNvPr>
          <p:cNvSpPr/>
          <p:nvPr/>
        </p:nvSpPr>
        <p:spPr>
          <a:xfrm>
            <a:off x="3276601" y="660903"/>
            <a:ext cx="532765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rgbClr val="006600"/>
                </a:solidFill>
                <a:latin typeface="+mj-lt"/>
                <a:ea typeface="+mn-ea"/>
              </a:rPr>
              <a:t>전체 하드웨어 </a:t>
            </a:r>
            <a:r>
              <a:rPr lang="en-US" altLang="ko-KR" sz="2400" b="1" dirty="0">
                <a:solidFill>
                  <a:srgbClr val="006600"/>
                </a:solidFill>
                <a:latin typeface="+mj-lt"/>
                <a:ea typeface="+mn-ea"/>
              </a:rPr>
              <a:t>/ </a:t>
            </a:r>
            <a:r>
              <a:rPr lang="ko-KR" altLang="en-US" sz="2400" b="1" dirty="0">
                <a:solidFill>
                  <a:srgbClr val="006600"/>
                </a:solidFill>
                <a:latin typeface="+mj-lt"/>
                <a:ea typeface="+mn-ea"/>
              </a:rPr>
              <a:t>센서 구성도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1F9C9E-1B8A-D2EB-A5E1-EEF97FA38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1346199"/>
            <a:ext cx="8928546" cy="53821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D80299-920B-43E0-213E-52DD000A9938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B523FD3-F9CB-11B7-DC90-E29AABEC71A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AE1B65F-5A17-68B0-F9BB-65C1144E523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AF3325D6-5856-2559-34A2-3D70C62A5938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1952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하드웨어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센서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id="{8CB57F65-5747-4BB3-BE60-14FC1D656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25C9EBB-AA16-ED72-1350-17790BD1207D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3B790E-2F3A-7EE9-5502-2D79E2930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7BF3DB-2E75-6FEA-505D-102C7F13B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046027"/>
            <a:ext cx="5373272" cy="397526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4586C4B-0C29-A4B0-07BC-29D75EC45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117363"/>
              </p:ext>
            </p:extLst>
          </p:nvPr>
        </p:nvGraphicFramePr>
        <p:xfrm>
          <a:off x="5868145" y="2740088"/>
          <a:ext cx="3096343" cy="1377823"/>
        </p:xfrm>
        <a:graphic>
          <a:graphicData uri="http://schemas.openxmlformats.org/drawingml/2006/table">
            <a:tbl>
              <a:tblPr/>
              <a:tblGrid>
                <a:gridCol w="656481">
                  <a:extLst>
                    <a:ext uri="{9D8B030D-6E8A-4147-A177-3AD203B41FA5}">
                      <a16:colId xmlns:a16="http://schemas.microsoft.com/office/drawing/2014/main" val="3528980941"/>
                    </a:ext>
                  </a:extLst>
                </a:gridCol>
                <a:gridCol w="760144">
                  <a:extLst>
                    <a:ext uri="{9D8B030D-6E8A-4147-A177-3AD203B41FA5}">
                      <a16:colId xmlns:a16="http://schemas.microsoft.com/office/drawing/2014/main" val="2564761466"/>
                    </a:ext>
                  </a:extLst>
                </a:gridCol>
                <a:gridCol w="1679718">
                  <a:extLst>
                    <a:ext uri="{9D8B030D-6E8A-4147-A177-3AD203B41FA5}">
                      <a16:colId xmlns:a16="http://schemas.microsoft.com/office/drawing/2014/main" val="4109919335"/>
                    </a:ext>
                  </a:extLst>
                </a:gridCol>
              </a:tblGrid>
              <a:tr h="466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151257"/>
                  </a:ext>
                </a:extLst>
              </a:tr>
              <a:tr h="4557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LIDAR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USB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젯슨나노의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USB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포트에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669915"/>
                  </a:ext>
                </a:extLst>
              </a:tr>
              <a:tr h="4557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Camera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USB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젯슨나노의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USB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포트에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951270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199C88A9-610E-19E4-4078-8E09223696EC}"/>
              </a:ext>
            </a:extLst>
          </p:cNvPr>
          <p:cNvSpPr/>
          <p:nvPr/>
        </p:nvSpPr>
        <p:spPr>
          <a:xfrm>
            <a:off x="3276601" y="660903"/>
            <a:ext cx="532765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rgbClr val="006600"/>
                </a:solidFill>
                <a:latin typeface="+mj-lt"/>
                <a:ea typeface="+mn-ea"/>
              </a:rPr>
              <a:t>메인보드 하드웨어 </a:t>
            </a:r>
            <a:r>
              <a:rPr lang="en-US" altLang="ko-KR" sz="2400" b="1" dirty="0">
                <a:solidFill>
                  <a:srgbClr val="006600"/>
                </a:solidFill>
                <a:latin typeface="+mj-lt"/>
                <a:ea typeface="+mn-ea"/>
              </a:rPr>
              <a:t>/ </a:t>
            </a:r>
            <a:r>
              <a:rPr lang="ko-KR" altLang="en-US" sz="2400" b="1" dirty="0">
                <a:solidFill>
                  <a:srgbClr val="006600"/>
                </a:solidFill>
                <a:latin typeface="+mj-lt"/>
                <a:ea typeface="+mn-ea"/>
              </a:rPr>
              <a:t>센서 구성도</a:t>
            </a:r>
          </a:p>
        </p:txBody>
      </p:sp>
    </p:spTree>
    <p:extLst>
      <p:ext uri="{BB962C8B-B14F-4D97-AF65-F5344CB8AC3E}">
        <p14:creationId xmlns:p14="http://schemas.microsoft.com/office/powerpoint/2010/main" val="763300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D80299-920B-43E0-213E-52DD000A9938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B523FD3-F9CB-11B7-DC90-E29AABEC71A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AE1B65F-5A17-68B0-F9BB-65C1144E523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AF3325D6-5856-2559-34A2-3D70C62A5938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1952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하드웨어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센서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id="{8CB57F65-5747-4BB3-BE60-14FC1D656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25C9EBB-AA16-ED72-1350-17790BD1207D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3B790E-2F3A-7EE9-5502-2D79E2930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18CB3A-773F-AFD0-66DF-EF55E4991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1666876"/>
            <a:ext cx="6192241" cy="462303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8A1616-E3FB-16FE-C3D0-771ADBABD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136593"/>
              </p:ext>
            </p:extLst>
          </p:nvPr>
        </p:nvGraphicFramePr>
        <p:xfrm>
          <a:off x="6391355" y="1666876"/>
          <a:ext cx="2592288" cy="4817326"/>
        </p:xfrm>
        <a:graphic>
          <a:graphicData uri="http://schemas.openxmlformats.org/drawingml/2006/table">
            <a:tbl>
              <a:tblPr/>
              <a:tblGrid>
                <a:gridCol w="695888">
                  <a:extLst>
                    <a:ext uri="{9D8B030D-6E8A-4147-A177-3AD203B41FA5}">
                      <a16:colId xmlns:a16="http://schemas.microsoft.com/office/drawing/2014/main" val="3528980941"/>
                    </a:ext>
                  </a:extLst>
                </a:gridCol>
                <a:gridCol w="509236">
                  <a:extLst>
                    <a:ext uri="{9D8B030D-6E8A-4147-A177-3AD203B41FA5}">
                      <a16:colId xmlns:a16="http://schemas.microsoft.com/office/drawing/2014/main" val="2564761466"/>
                    </a:ext>
                  </a:extLst>
                </a:gridCol>
                <a:gridCol w="1387164">
                  <a:extLst>
                    <a:ext uri="{9D8B030D-6E8A-4147-A177-3AD203B41FA5}">
                      <a16:colId xmlns:a16="http://schemas.microsoft.com/office/drawing/2014/main" val="4109919335"/>
                    </a:ext>
                  </a:extLst>
                </a:gridCol>
              </a:tblGrid>
              <a:tr h="91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151257"/>
                  </a:ext>
                </a:extLst>
              </a:tr>
              <a:tr h="918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SRF-08 A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SDA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PB6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669915"/>
                  </a:ext>
                </a:extLst>
              </a:tr>
              <a:tr h="918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SCL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PB7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9512700"/>
                  </a:ext>
                </a:extLst>
              </a:tr>
              <a:tr h="918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SRF-08 B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SDA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PB6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010958"/>
                  </a:ext>
                </a:extLst>
              </a:tr>
              <a:tr h="918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SCL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PB7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053690"/>
                  </a:ext>
                </a:extLst>
              </a:tr>
              <a:tr h="1812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모터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1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엔코더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엔코더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PA0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PA1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8864786"/>
                  </a:ext>
                </a:extLst>
              </a:tr>
              <a:tr h="1812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모터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2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엔코더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엔코더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PD12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PD13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87506"/>
                  </a:ext>
                </a:extLst>
              </a:tr>
              <a:tr h="1812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모터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3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엔코더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엔코더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PC6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PC7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4289300"/>
                  </a:ext>
                </a:extLst>
              </a:tr>
              <a:tr h="1812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모터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엔코더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엔코더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PE9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PE11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0183760"/>
                  </a:ext>
                </a:extLst>
              </a:tr>
              <a:tr h="918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EBIMU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Rx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PB10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0904830"/>
                  </a:ext>
                </a:extLst>
              </a:tr>
              <a:tr h="918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Tx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PB11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578707"/>
                  </a:ext>
                </a:extLst>
              </a:tr>
              <a:tr h="918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DWM1000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SCK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PA5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0205849"/>
                  </a:ext>
                </a:extLst>
              </a:tr>
              <a:tr h="918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MISO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PA6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0439066"/>
                  </a:ext>
                </a:extLst>
              </a:tr>
              <a:tr h="918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MOSI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PA7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624375"/>
                  </a:ext>
                </a:extLst>
              </a:tr>
              <a:tr h="5171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Roboclaw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2x7a A 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Roboclaw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2x7a B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Rx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PD2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894280"/>
                  </a:ext>
                </a:extLst>
              </a:tr>
              <a:tr h="51719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Tx</a:t>
                      </a: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필요에따라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보드의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PC12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87" marR="58287" marT="16115" marB="1611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760869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EF7DDB73-D0F1-3A7F-F610-3432DEC42F17}"/>
              </a:ext>
            </a:extLst>
          </p:cNvPr>
          <p:cNvSpPr/>
          <p:nvPr/>
        </p:nvSpPr>
        <p:spPr>
          <a:xfrm>
            <a:off x="3276601" y="660903"/>
            <a:ext cx="5327650" cy="92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rgbClr val="006600"/>
                </a:solidFill>
                <a:latin typeface="+mj-lt"/>
                <a:ea typeface="+mn-ea"/>
              </a:rPr>
              <a:t>서브보드 하드웨어 </a:t>
            </a:r>
            <a:r>
              <a:rPr lang="en-US" altLang="ko-KR" sz="2400" b="1" dirty="0">
                <a:solidFill>
                  <a:srgbClr val="006600"/>
                </a:solidFill>
                <a:latin typeface="+mj-lt"/>
                <a:ea typeface="+mn-ea"/>
              </a:rPr>
              <a:t>/ </a:t>
            </a:r>
            <a:r>
              <a:rPr lang="ko-KR" altLang="en-US" sz="2400" b="1" dirty="0">
                <a:solidFill>
                  <a:srgbClr val="006600"/>
                </a:solidFill>
                <a:latin typeface="+mj-lt"/>
                <a:ea typeface="+mn-ea"/>
              </a:rPr>
              <a:t>센서 구성도</a:t>
            </a:r>
            <a:endParaRPr lang="en-US" altLang="ko-KR" sz="2400" b="1" dirty="0">
              <a:solidFill>
                <a:srgbClr val="006600"/>
              </a:solidFill>
              <a:latin typeface="+mj-lt"/>
              <a:ea typeface="+mn-ea"/>
            </a:endParaRPr>
          </a:p>
          <a:p>
            <a:pPr marL="265113" indent="-265113"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6600"/>
                </a:solidFill>
                <a:latin typeface="+mj-lt"/>
                <a:ea typeface="+mn-ea"/>
              </a:rPr>
              <a:t>(</a:t>
            </a:r>
            <a:r>
              <a:rPr lang="ko-KR" altLang="en-US" sz="1400" b="1" dirty="0">
                <a:solidFill>
                  <a:srgbClr val="006600"/>
                </a:solidFill>
                <a:latin typeface="+mj-lt"/>
                <a:ea typeface="+mn-ea"/>
              </a:rPr>
              <a:t>센서 전원 별도 연결</a:t>
            </a:r>
            <a:r>
              <a:rPr lang="en-US" altLang="ko-KR" sz="1400" b="1" dirty="0">
                <a:solidFill>
                  <a:srgbClr val="006600"/>
                </a:solidFill>
                <a:latin typeface="+mj-lt"/>
                <a:ea typeface="+mn-ea"/>
              </a:rPr>
              <a:t>)</a:t>
            </a:r>
            <a:endParaRPr lang="ko-KR" altLang="en-US" sz="1400" b="1" dirty="0">
              <a:solidFill>
                <a:srgbClr val="006600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656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2C4A77-63A8-4F12-A437-E0AA83420D34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B7ED5C-E70F-E2B9-9619-72E0549589DE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399F38-8259-9F4F-DAAA-1CA96EBAE8F8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17853778-7C25-3A70-EBC3-9901A1F63E6D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메뉴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8438" name="Picture 2">
            <a:extLst>
              <a:ext uri="{FF2B5EF4-FFF2-40B4-BE49-F238E27FC236}">
                <a16:creationId xmlns:a16="http://schemas.microsoft.com/office/drawing/2014/main" id="{CFFBC8C2-4FE6-7417-C2C3-86AF8358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9EF7845E-7DB4-42FE-D5C3-9A68B63B041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DAF098-F95F-B8C1-D507-1576B0DBD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3AD37-ECAF-D592-C5D8-CDC451951DF4}"/>
              </a:ext>
            </a:extLst>
          </p:cNvPr>
          <p:cNvSpPr txBox="1"/>
          <p:nvPr/>
        </p:nvSpPr>
        <p:spPr>
          <a:xfrm>
            <a:off x="251507" y="1542770"/>
            <a:ext cx="54089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200" dirty="0"/>
              <a:t>메뉴 구성도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1200D9-7D37-DF64-E8C2-FB8F6F7DC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20" y="2026690"/>
            <a:ext cx="8397968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1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B17E0-0AC4-C268-862C-08B0AD40D65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78808E-3D0C-9250-8C91-D504A2228B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228667-568C-A818-9958-48A25135812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FDA5D67D-39B7-4CFC-F999-858EDF070F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486" name="Picture 2">
            <a:extLst>
              <a:ext uri="{FF2B5EF4-FFF2-40B4-BE49-F238E27FC236}">
                <a16:creationId xmlns:a16="http://schemas.microsoft.com/office/drawing/2014/main" id="{96B2945D-73A4-077C-CA81-2CFBFB10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2D61270-862E-244C-C789-FC6AA9EB03A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7E9FF1-B86A-BEE4-DB22-19A05A7EB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35004"/>
              </p:ext>
            </p:extLst>
          </p:nvPr>
        </p:nvGraphicFramePr>
        <p:xfrm>
          <a:off x="539750" y="1526604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SUP-01-01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마트 목록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거리순으로 주변 마트를 탐색할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원하는 마트를 검색할 수 있음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주변 마트를 탐색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 위치 기준으로 주변 마트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6~7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개를 탐색하여 마트 목록 생성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마트의 이미지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이름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주소의 정보를 알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원하는 마트를 클릭하면 마트 내부 화면으로 이동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검색창을 통한 마트 검색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사용자가 원하는 마트를 검색창을 통해 검색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해당 단어가 들어간 마트 목록 생성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원하는 마트를 클릭하면 마트 내부 화면으로 이동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▷연결되는 기능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마트 검색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선택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상품 카테고리 선택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주변 마트 검색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E600F24-59B8-6889-9919-97900427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BEEFCF-F362-5288-6C01-1440B9CC8F95}"/>
              </a:ext>
            </a:extLst>
          </p:cNvPr>
          <p:cNvGrpSpPr/>
          <p:nvPr/>
        </p:nvGrpSpPr>
        <p:grpSpPr>
          <a:xfrm>
            <a:off x="753434" y="1837264"/>
            <a:ext cx="1804656" cy="3725586"/>
            <a:chOff x="753434" y="1837264"/>
            <a:chExt cx="1804656" cy="3725586"/>
          </a:xfrm>
        </p:grpSpPr>
        <p:pic>
          <p:nvPicPr>
            <p:cNvPr id="3" name="그림 2" descr="통신 장치, 모바일 기기, 휴대용 통신 장치, 휴대 전화이(가) 표시된 사진&#10;&#10;자동 생성된 설명">
              <a:extLst>
                <a:ext uri="{FF2B5EF4-FFF2-40B4-BE49-F238E27FC236}">
                  <a16:creationId xmlns:a16="http://schemas.microsoft.com/office/drawing/2014/main" id="{14973B73-EF1D-8BF2-18BF-71913911D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434" y="1837264"/>
              <a:ext cx="1804656" cy="3725586"/>
            </a:xfrm>
            <a:prstGeom prst="roundRect">
              <a:avLst>
                <a:gd name="adj" fmla="val 11057"/>
              </a:avLst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6D69A4-A1A3-A20D-1690-292BD4F8F052}"/>
                </a:ext>
              </a:extLst>
            </p:cNvPr>
            <p:cNvPicPr/>
            <p:nvPr/>
          </p:nvPicPr>
          <p:blipFill rotWithShape="1">
            <a:blip r:embed="rId5"/>
            <a:srcRect t="3800" b="5901"/>
            <a:stretch/>
          </p:blipFill>
          <p:spPr>
            <a:xfrm>
              <a:off x="827584" y="2132856"/>
              <a:ext cx="1656184" cy="3024335"/>
            </a:xfrm>
            <a:prstGeom prst="roundRect">
              <a:avLst>
                <a:gd name="adj" fmla="val 378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078799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B17E0-0AC4-C268-862C-08B0AD40D65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78808E-3D0C-9250-8C91-D504A2228B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228667-568C-A818-9958-48A25135812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FDA5D67D-39B7-4CFC-F999-858EDF070F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486" name="Picture 2">
            <a:extLst>
              <a:ext uri="{FF2B5EF4-FFF2-40B4-BE49-F238E27FC236}">
                <a16:creationId xmlns:a16="http://schemas.microsoft.com/office/drawing/2014/main" id="{96B2945D-73A4-077C-CA81-2CFBFB10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2D61270-862E-244C-C789-FC6AA9EB03A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7E9FF1-B86A-BEE4-DB22-19A05A7EB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71773"/>
              </p:ext>
            </p:extLst>
          </p:nvPr>
        </p:nvGraphicFramePr>
        <p:xfrm>
          <a:off x="539750" y="1526604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SUP-01-02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마트 검색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검색창을 통해 마트를 검색했을 때 화면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원하는 마트의 이름을 검색할 수 있음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검색했을 때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검색한 단어가 포함된 마트의 목록이 화면에 나타남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마트의 사진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이름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주소 정보를 알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마트를 클릭하면 해당 마트 내부 화면으로 이동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)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검색하지 않았을 때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 위치 기준으로 주변 마트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6~7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개를 탐색하여 마트 목록 생성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마트의 사진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이름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거리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주소의 정보를 알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마트를 클릭하면 마트 내부 화면으로 이동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)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▷연결되는 기능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마트 목록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선택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상품 카테고리 선택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주변 마트 검색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E600F24-59B8-6889-9919-97900427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통신 장치, 모바일 기기, 휴대용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14973B73-EF1D-8BF2-18BF-71913911D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4" y="1837264"/>
            <a:ext cx="1804656" cy="3725586"/>
          </a:xfrm>
          <a:prstGeom prst="roundRect">
            <a:avLst>
              <a:gd name="adj" fmla="val 11057"/>
            </a:avLst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2E2CE9-A3F2-98CB-DF50-73AB1F7D77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00" b="5901"/>
          <a:stretch/>
        </p:blipFill>
        <p:spPr>
          <a:xfrm>
            <a:off x="857912" y="2102867"/>
            <a:ext cx="1593830" cy="3054326"/>
          </a:xfrm>
          <a:prstGeom prst="roundRect">
            <a:avLst>
              <a:gd name="adj" fmla="val 4790"/>
            </a:avLst>
          </a:prstGeom>
        </p:spPr>
      </p:pic>
    </p:spTree>
    <p:extLst>
      <p:ext uri="{BB962C8B-B14F-4D97-AF65-F5344CB8AC3E}">
        <p14:creationId xmlns:p14="http://schemas.microsoft.com/office/powerpoint/2010/main" val="62813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5CE9D-0B6F-FC7D-7A8E-F95383823769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746310-3899-C4BE-3E89-4BA53D07001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E8FEC5-2FF2-E7F1-077C-2A3DA99A1E92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AC39B708-D027-B94E-54DC-59073D41DDCD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수행 단계별 주요 산출물</a:t>
            </a:r>
          </a:p>
        </p:txBody>
      </p:sp>
      <p:pic>
        <p:nvPicPr>
          <p:cNvPr id="5126" name="Picture 2">
            <a:extLst>
              <a:ext uri="{FF2B5EF4-FFF2-40B4-BE49-F238E27FC236}">
                <a16:creationId xmlns:a16="http://schemas.microsoft.com/office/drawing/2014/main" id="{DD9C1B13-F9C8-FB6B-4B63-8452074B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049DA4D-AFB9-880E-D970-0D2AF8304F4B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327321E-2A62-8633-1377-C62F473E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C6655A3-91D9-5885-80E2-2459C76A7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32149"/>
              </p:ext>
            </p:extLst>
          </p:nvPr>
        </p:nvGraphicFramePr>
        <p:xfrm>
          <a:off x="404491" y="1262987"/>
          <a:ext cx="8335018" cy="5099047"/>
        </p:xfrm>
        <a:graphic>
          <a:graphicData uri="http://schemas.openxmlformats.org/drawingml/2006/table">
            <a:tbl>
              <a:tblPr/>
              <a:tblGrid>
                <a:gridCol w="2546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6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6871">
                <a:tc row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 row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 하드웨어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8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indent="-1714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-17145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∙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795">
                <a:tc rowSpan="3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 분석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 환경 분석서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설문조사 결과서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인터뷰 결과서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795">
                <a:tc row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유즈케이스 정의서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824">
                <a:tc rowSpan="4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설계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구성도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구성도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흐름도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흐름도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UI/UX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정의서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구성도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0795">
                <a:tc rowSpan="7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설계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구성도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설계서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엔티티 관계도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처리도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흐름도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명세서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설명서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수집처리 정의서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설계도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0795">
                <a:tc rowSpan="3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목록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정의서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0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소스코드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15900" indent="-1524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215900" marR="0" lvl="0" indent="-15240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464" marR="46464" marT="12846" marB="12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3D5B86-A561-3DB6-B931-9D26F990505B}"/>
              </a:ext>
            </a:extLst>
          </p:cNvPr>
          <p:cNvSpPr/>
          <p:nvPr/>
        </p:nvSpPr>
        <p:spPr>
          <a:xfrm>
            <a:off x="971550" y="6453188"/>
            <a:ext cx="7056438" cy="36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/>
          </a:p>
        </p:txBody>
      </p:sp>
      <p:sp>
        <p:nvSpPr>
          <p:cNvPr id="5248" name="TextBox 13">
            <a:extLst>
              <a:ext uri="{FF2B5EF4-FFF2-40B4-BE49-F238E27FC236}">
                <a16:creationId xmlns:a16="http://schemas.microsoft.com/office/drawing/2014/main" id="{9AFE07B2-9015-D8C9-043A-1B0C0EF1D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6472238"/>
            <a:ext cx="34559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543C56-9631-8BFD-8D48-702A9FF78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B17E0-0AC4-C268-862C-08B0AD40D65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78808E-3D0C-9250-8C91-D504A2228B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228667-568C-A818-9958-48A25135812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FDA5D67D-39B7-4CFC-F999-858EDF070F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486" name="Picture 2">
            <a:extLst>
              <a:ext uri="{FF2B5EF4-FFF2-40B4-BE49-F238E27FC236}">
                <a16:creationId xmlns:a16="http://schemas.microsoft.com/office/drawing/2014/main" id="{96B2945D-73A4-077C-CA81-2CFBFB10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2D61270-862E-244C-C789-FC6AA9EB03A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7E9FF1-B86A-BEE4-DB22-19A05A7EB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43503"/>
              </p:ext>
            </p:extLst>
          </p:nvPr>
        </p:nvGraphicFramePr>
        <p:xfrm>
          <a:off x="539750" y="1526604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MAP-01-01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주변 지도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하단바에서 두번째 버튼을 클릭했을 때 나타나는 지도 화면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사용자의 주변 지도와 사용자 위치가 마커로 표시됨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주변 마트들이 마커로 표현되며 마커 클릭 시 해당 마트의 정보를 알려줌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사용자의 위치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사람 모양의 마커로 사용자의 위치가 표현됨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사용자의 위치를 클릭하면 해당 위치의 위도 경도를 알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마트의 위치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사용자 주변에 있는 마트들이 카트 모양의 마커로 표현됨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마커를 클릭하면 해당 마트의 정보가 담긴 창이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띄워짐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▷연결되는 기능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마트 목록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선택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주변 지도 정보 제공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E600F24-59B8-6889-9919-97900427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통신 장치, 모바일 기기, 휴대용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14973B73-EF1D-8BF2-18BF-71913911D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4" y="1837264"/>
            <a:ext cx="1804656" cy="3725586"/>
          </a:xfrm>
          <a:prstGeom prst="roundRect">
            <a:avLst>
              <a:gd name="adj" fmla="val 11057"/>
            </a:avLst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4ED89E-3C46-E700-1ABE-75D6AECC80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51" b="6115"/>
          <a:stretch/>
        </p:blipFill>
        <p:spPr>
          <a:xfrm>
            <a:off x="836089" y="2102866"/>
            <a:ext cx="1620646" cy="3054326"/>
          </a:xfrm>
          <a:prstGeom prst="roundRect">
            <a:avLst>
              <a:gd name="adj" fmla="val 2588"/>
            </a:avLst>
          </a:prstGeom>
        </p:spPr>
      </p:pic>
    </p:spTree>
    <p:extLst>
      <p:ext uri="{BB962C8B-B14F-4D97-AF65-F5344CB8AC3E}">
        <p14:creationId xmlns:p14="http://schemas.microsoft.com/office/powerpoint/2010/main" val="1384469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B17E0-0AC4-C268-862C-08B0AD40D65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78808E-3D0C-9250-8C91-D504A2228B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228667-568C-A818-9958-48A25135812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FDA5D67D-39B7-4CFC-F999-858EDF070F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486" name="Picture 2">
            <a:extLst>
              <a:ext uri="{FF2B5EF4-FFF2-40B4-BE49-F238E27FC236}">
                <a16:creationId xmlns:a16="http://schemas.microsoft.com/office/drawing/2014/main" id="{96B2945D-73A4-077C-CA81-2CFBFB10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2D61270-862E-244C-C789-FC6AA9EB03A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7E9FF1-B86A-BEE4-DB22-19A05A7EB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18556"/>
              </p:ext>
            </p:extLst>
          </p:nvPr>
        </p:nvGraphicFramePr>
        <p:xfrm>
          <a:off x="539750" y="1526604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MAP-01-02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지도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마트 선택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지도에서 마트를 선택했을 때의 화면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선택한 마커의 마트 정보를 알려줌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마커 선택으로 인한 마트 선택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마트 그림이 표시된 마커를 클릭하여 주변 마트 정보를 알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해당 마트 정보에는 마트 이미지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이름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실시간 거리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주소가 포함되어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마트 정보창을 클릭하면 해당 마트 내부 화면으로 이동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검색창을 통한 마트 검색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마트를 검색하고 싶을 시 마트 검색창을 통해 검색할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검색창을 클릭하면 하단 바 첫번째 버튼 화면으로 이동하여 검색을 처리함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▷연결되는 기능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마트 검색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선택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상품 카테고리 선택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주변 지도 정보 제공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E600F24-59B8-6889-9919-97900427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통신 장치, 모바일 기기, 휴대용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14973B73-EF1D-8BF2-18BF-71913911D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4" y="1837264"/>
            <a:ext cx="1804656" cy="3725586"/>
          </a:xfrm>
          <a:prstGeom prst="roundRect">
            <a:avLst>
              <a:gd name="adj" fmla="val 11057"/>
            </a:avLst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D9C386-20DC-9388-3A46-B009F1E41C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00" b="6115"/>
          <a:stretch/>
        </p:blipFill>
        <p:spPr>
          <a:xfrm>
            <a:off x="827585" y="2132856"/>
            <a:ext cx="1656184" cy="3024336"/>
          </a:xfrm>
          <a:prstGeom prst="roundRect">
            <a:avLst>
              <a:gd name="adj" fmla="val 3171"/>
            </a:avLst>
          </a:prstGeom>
        </p:spPr>
      </p:pic>
    </p:spTree>
    <p:extLst>
      <p:ext uri="{BB962C8B-B14F-4D97-AF65-F5344CB8AC3E}">
        <p14:creationId xmlns:p14="http://schemas.microsoft.com/office/powerpoint/2010/main" val="238568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B17E0-0AC4-C268-862C-08B0AD40D65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78808E-3D0C-9250-8C91-D504A2228B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228667-568C-A818-9958-48A25135812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FDA5D67D-39B7-4CFC-F999-858EDF070F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486" name="Picture 2">
            <a:extLst>
              <a:ext uri="{FF2B5EF4-FFF2-40B4-BE49-F238E27FC236}">
                <a16:creationId xmlns:a16="http://schemas.microsoft.com/office/drawing/2014/main" id="{96B2945D-73A4-077C-CA81-2CFBFB10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2D61270-862E-244C-C789-FC6AA9EB03A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7E9FF1-B86A-BEE4-DB22-19A05A7EB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52955"/>
              </p:ext>
            </p:extLst>
          </p:nvPr>
        </p:nvGraphicFramePr>
        <p:xfrm>
          <a:off x="539750" y="1526604"/>
          <a:ext cx="7993063" cy="4704456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CAT-02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 카테고리 선택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마트 선택 시 마트 내부의 첫번째 화면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해당 마트 내부의 큰 카테고리 목록과 세부 카테고리 목록이 나타남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 검색창을 통해 상품을 검색할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아래 지도 버튼을 통해 현재 마트의 지도를 확인할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카테고리 목록 선택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큰 카테고리 선택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세부 카테고리 목록이 나열됨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카테고리 클릭 시 해당 카테고리의 상품 목록 화면으로 이동함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검색창을 통한 상품 검색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카테고리 상관없이 상품을 검색하고 싶을 시 검색창을 통해 검색을 할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검색 창 클릭 시 상품 목록 화면으로 자동으로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▷연결되는 기능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상품 목록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층 별 카테고리 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E600F24-59B8-6889-9919-97900427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통신 장치, 모바일 기기, 휴대용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14973B73-EF1D-8BF2-18BF-71913911D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4" y="1837264"/>
            <a:ext cx="1804656" cy="3725586"/>
          </a:xfrm>
          <a:prstGeom prst="roundRect">
            <a:avLst>
              <a:gd name="adj" fmla="val 11057"/>
            </a:avLst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C4405-9171-79BE-A6DC-92C2A4ABA82E}"/>
              </a:ext>
            </a:extLst>
          </p:cNvPr>
          <p:cNvPicPr/>
          <p:nvPr/>
        </p:nvPicPr>
        <p:blipFill rotWithShape="1">
          <a:blip r:embed="rId5"/>
          <a:srcRect t="5066" b="6116"/>
          <a:stretch/>
        </p:blipFill>
        <p:spPr>
          <a:xfrm>
            <a:off x="827584" y="2114428"/>
            <a:ext cx="1656184" cy="3042764"/>
          </a:xfrm>
          <a:prstGeom prst="roundRect">
            <a:avLst>
              <a:gd name="adj" fmla="val 4195"/>
            </a:avLst>
          </a:prstGeom>
        </p:spPr>
      </p:pic>
    </p:spTree>
    <p:extLst>
      <p:ext uri="{BB962C8B-B14F-4D97-AF65-F5344CB8AC3E}">
        <p14:creationId xmlns:p14="http://schemas.microsoft.com/office/powerpoint/2010/main" val="265310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B17E0-0AC4-C268-862C-08B0AD40D65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78808E-3D0C-9250-8C91-D504A2228B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228667-568C-A818-9958-48A25135812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FDA5D67D-39B7-4CFC-F999-858EDF070F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486" name="Picture 2">
            <a:extLst>
              <a:ext uri="{FF2B5EF4-FFF2-40B4-BE49-F238E27FC236}">
                <a16:creationId xmlns:a16="http://schemas.microsoft.com/office/drawing/2014/main" id="{96B2945D-73A4-077C-CA81-2CFBFB10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2D61270-862E-244C-C789-FC6AA9EB03A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7E9FF1-B86A-BEE4-DB22-19A05A7EB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23617"/>
              </p:ext>
            </p:extLst>
          </p:nvPr>
        </p:nvGraphicFramePr>
        <p:xfrm>
          <a:off x="575468" y="1243330"/>
          <a:ext cx="7993063" cy="5503253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PRO-02-01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카테고리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 목록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카테고리 선택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 목록 화면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상품을 클릭 시 상품의 영양성분 정보창을 통해 상품의 세부 정보를 알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장바구니 버튼을 클릭하여 사용자가 원하는 상품을 담을 수 있음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경로안내 버튼을 클릭하면 단일 상품에 대한 경로 안내를 할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검색창을 통해 사용자가 원하는 상품을 검색할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4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영양성분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정보창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상품의 정보가 필요할 시 상품을 클릭하면 영양성분 정보창이 나타남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검색창을 통한 상품 검색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사용자가 검색한 단어가 포함된 상품들의 목록이 나타남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장바구니 버튼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여러 상품에 대한 경로 안내를 원할 시 상품을 장바구니에 담을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경로안내 버튼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단일 상품에 대한 경로 안내를 원할 시 버튼을 클릭하여 해당 상품의 경로를 안내 받을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▷연결되는 기능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장바구니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상품 목록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카테고리 별 상품 목록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E600F24-59B8-6889-9919-97900427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D63F93B-F30D-BF2C-ED18-AFC6225A2CBA}"/>
              </a:ext>
            </a:extLst>
          </p:cNvPr>
          <p:cNvGrpSpPr/>
          <p:nvPr/>
        </p:nvGrpSpPr>
        <p:grpSpPr>
          <a:xfrm>
            <a:off x="817728" y="2132163"/>
            <a:ext cx="1804656" cy="3725586"/>
            <a:chOff x="753434" y="1837264"/>
            <a:chExt cx="1804656" cy="3725586"/>
          </a:xfrm>
        </p:grpSpPr>
        <p:pic>
          <p:nvPicPr>
            <p:cNvPr id="3" name="그림 2" descr="통신 장치, 모바일 기기, 휴대용 통신 장치, 휴대 전화이(가) 표시된 사진&#10;&#10;자동 생성된 설명">
              <a:extLst>
                <a:ext uri="{FF2B5EF4-FFF2-40B4-BE49-F238E27FC236}">
                  <a16:creationId xmlns:a16="http://schemas.microsoft.com/office/drawing/2014/main" id="{14973B73-EF1D-8BF2-18BF-71913911D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434" y="1837264"/>
              <a:ext cx="1804656" cy="3725586"/>
            </a:xfrm>
            <a:prstGeom prst="roundRect">
              <a:avLst>
                <a:gd name="adj" fmla="val 11057"/>
              </a:avLst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1BD3BA-52EB-88F0-0FFB-795C6DF42662}"/>
                </a:ext>
              </a:extLst>
            </p:cNvPr>
            <p:cNvPicPr/>
            <p:nvPr/>
          </p:nvPicPr>
          <p:blipFill rotWithShape="1">
            <a:blip r:embed="rId5"/>
            <a:srcRect t="3763" b="5405"/>
            <a:stretch/>
          </p:blipFill>
          <p:spPr>
            <a:xfrm>
              <a:off x="827584" y="2102865"/>
              <a:ext cx="1656184" cy="3054327"/>
            </a:xfrm>
            <a:prstGeom prst="roundRect">
              <a:avLst>
                <a:gd name="adj" fmla="val 286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341682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B17E0-0AC4-C268-862C-08B0AD40D65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78808E-3D0C-9250-8C91-D504A2228B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228667-568C-A818-9958-48A25135812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FDA5D67D-39B7-4CFC-F999-858EDF070F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486" name="Picture 2">
            <a:extLst>
              <a:ext uri="{FF2B5EF4-FFF2-40B4-BE49-F238E27FC236}">
                <a16:creationId xmlns:a16="http://schemas.microsoft.com/office/drawing/2014/main" id="{96B2945D-73A4-077C-CA81-2CFBFB10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2D61270-862E-244C-C789-FC6AA9EB03A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7E9FF1-B86A-BEE4-DB22-19A05A7EB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281647"/>
              </p:ext>
            </p:extLst>
          </p:nvPr>
        </p:nvGraphicFramePr>
        <p:xfrm>
          <a:off x="575468" y="1243330"/>
          <a:ext cx="7993063" cy="5176169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PRO-02-0101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 검색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검색창을 통해 사용자가 상품을 검색했을 때 화면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입력한 단어가 들어간 상품 목록을 볼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4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검색하지 않았을 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선택한 카테고리의 상품 목록이 생성되어 나타남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(‘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가공식품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전체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클릭 시 가공식품에 대한 모든 상품이 나타나며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</a:rPr>
                        <a:t>스피너를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 통해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가공식품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안에서 세부 카테고리를 변경할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검색했을 때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사용자가 검색한 단어가 포함된 상품들의 목록이 나타남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Ex) 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을 검색하면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감자깡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예감 등의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 들어간 상품들의 목록들을 볼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▷연결되는 기능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장바구니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상품 목록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마트 내 상품 검색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E600F24-59B8-6889-9919-97900427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통신 장치, 모바일 기기, 휴대용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14973B73-EF1D-8BF2-18BF-71913911D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8" y="2132163"/>
            <a:ext cx="1804656" cy="3725586"/>
          </a:xfrm>
          <a:prstGeom prst="roundRect">
            <a:avLst>
              <a:gd name="adj" fmla="val 11057"/>
            </a:avLst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AD3E29-A330-FA51-8400-6239D57AA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9" b="6394"/>
          <a:stretch/>
        </p:blipFill>
        <p:spPr>
          <a:xfrm>
            <a:off x="899592" y="2348880"/>
            <a:ext cx="1656184" cy="3096344"/>
          </a:xfrm>
          <a:prstGeom prst="roundRect">
            <a:avLst>
              <a:gd name="adj" fmla="val 4101"/>
            </a:avLst>
          </a:prstGeom>
        </p:spPr>
      </p:pic>
    </p:spTree>
    <p:extLst>
      <p:ext uri="{BB962C8B-B14F-4D97-AF65-F5344CB8AC3E}">
        <p14:creationId xmlns:p14="http://schemas.microsoft.com/office/powerpoint/2010/main" val="3598179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B17E0-0AC4-C268-862C-08B0AD40D65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78808E-3D0C-9250-8C91-D504A2228B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228667-568C-A818-9958-48A25135812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FDA5D67D-39B7-4CFC-F999-858EDF070F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486" name="Picture 2">
            <a:extLst>
              <a:ext uri="{FF2B5EF4-FFF2-40B4-BE49-F238E27FC236}">
                <a16:creationId xmlns:a16="http://schemas.microsoft.com/office/drawing/2014/main" id="{96B2945D-73A4-077C-CA81-2CFBFB10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2D61270-862E-244C-C789-FC6AA9EB03A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7E9FF1-B86A-BEE4-DB22-19A05A7EB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92172"/>
              </p:ext>
            </p:extLst>
          </p:nvPr>
        </p:nvGraphicFramePr>
        <p:xfrm>
          <a:off x="575468" y="1243330"/>
          <a:ext cx="7993063" cy="5176169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PRO-02-0102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 영양성분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상품을 선택했을 때 영양성분을 알려주는 화면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상품에 대한 자세한 정보를 알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→ 시각장애인들이 상품에 대한 자세한 정보를 알 수 없는 것을 해결하고자 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4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상품 선택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정보가 필요한 상품을 클릭하여 상품에 상세 정보를 알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상품 상세 정보 창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상품에 대한 상세 정보를 알려줌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용량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열량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영양 성분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탄수화물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단백질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지방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나트륨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 정보를 알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▷연결되는 기능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장바구니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상품 목록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상품의 영양성분 정보 제공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E600F24-59B8-6889-9919-97900427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통신 장치, 모바일 기기, 휴대용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14973B73-EF1D-8BF2-18BF-71913911D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8" y="2132163"/>
            <a:ext cx="1804656" cy="3725586"/>
          </a:xfrm>
          <a:prstGeom prst="roundRect">
            <a:avLst>
              <a:gd name="adj" fmla="val 11057"/>
            </a:avLst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B06352-3619-F27B-D164-57A6321489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00" b="6394"/>
          <a:stretch/>
        </p:blipFill>
        <p:spPr>
          <a:xfrm>
            <a:off x="899592" y="2346285"/>
            <a:ext cx="1629653" cy="3170947"/>
          </a:xfrm>
          <a:prstGeom prst="roundRect">
            <a:avLst>
              <a:gd name="adj" fmla="val 4469"/>
            </a:avLst>
          </a:prstGeom>
        </p:spPr>
      </p:pic>
    </p:spTree>
    <p:extLst>
      <p:ext uri="{BB962C8B-B14F-4D97-AF65-F5344CB8AC3E}">
        <p14:creationId xmlns:p14="http://schemas.microsoft.com/office/powerpoint/2010/main" val="2797870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B17E0-0AC4-C268-862C-08B0AD40D65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78808E-3D0C-9250-8C91-D504A2228B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228667-568C-A818-9958-48A25135812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FDA5D67D-39B7-4CFC-F999-858EDF070F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486" name="Picture 2">
            <a:extLst>
              <a:ext uri="{FF2B5EF4-FFF2-40B4-BE49-F238E27FC236}">
                <a16:creationId xmlns:a16="http://schemas.microsoft.com/office/drawing/2014/main" id="{96B2945D-73A4-077C-CA81-2CFBFB10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2D61270-862E-244C-C789-FC6AA9EB03A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7E9FF1-B86A-BEE4-DB22-19A05A7EB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46868"/>
              </p:ext>
            </p:extLst>
          </p:nvPr>
        </p:nvGraphicFramePr>
        <p:xfrm>
          <a:off x="572378" y="1312999"/>
          <a:ext cx="7993063" cy="5235451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BKE-03-01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장바구니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장바구니 버튼 클릭 시 화면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장바구니에 담을 상품들의 목록을 볼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선택 삭제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‘x’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통해 상품을 삭제할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상품을 모두 담았을 경우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경로 안내하기를 클릭하여 상품들에 대한 경로를 안내 받을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상품 목록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장바구니 담기 버튼을 누른 상품들이 장바구니 목록에 나열됨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상품 삭제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상품의 체크박스를 통해 선택한 상품을 한번에 삭제하거나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상품 창의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‘x’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버튼을 클릭하여 단일 상품을 삭제함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경로 안내하기 버튼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경로 안내하기 버튼을 통해 상품들의 최적의 경로를 안내함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무거운 상품에서 가벼운 상품 순서로 안내하며 이 순서 내에서도 최적의 경로를 계산하여 안내함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▷연결되는 기능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상품 목록 관리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장바구니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E600F24-59B8-6889-9919-97900427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65AF380-37FD-3461-A38F-432CD4CDB623}"/>
              </a:ext>
            </a:extLst>
          </p:cNvPr>
          <p:cNvGrpSpPr/>
          <p:nvPr/>
        </p:nvGrpSpPr>
        <p:grpSpPr>
          <a:xfrm>
            <a:off x="817728" y="2067931"/>
            <a:ext cx="1804656" cy="3725586"/>
            <a:chOff x="753434" y="1837264"/>
            <a:chExt cx="1804656" cy="3725586"/>
          </a:xfrm>
        </p:grpSpPr>
        <p:pic>
          <p:nvPicPr>
            <p:cNvPr id="3" name="그림 2" descr="통신 장치, 모바일 기기, 휴대용 통신 장치, 휴대 전화이(가) 표시된 사진&#10;&#10;자동 생성된 설명">
              <a:extLst>
                <a:ext uri="{FF2B5EF4-FFF2-40B4-BE49-F238E27FC236}">
                  <a16:creationId xmlns:a16="http://schemas.microsoft.com/office/drawing/2014/main" id="{14973B73-EF1D-8BF2-18BF-71913911D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434" y="1837264"/>
              <a:ext cx="1804656" cy="3725586"/>
            </a:xfrm>
            <a:prstGeom prst="roundRect">
              <a:avLst>
                <a:gd name="adj" fmla="val 11057"/>
              </a:avLst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92136C-11B4-378C-5D6B-7C604D64E313}"/>
                </a:ext>
              </a:extLst>
            </p:cNvPr>
            <p:cNvPicPr/>
            <p:nvPr/>
          </p:nvPicPr>
          <p:blipFill rotWithShape="1">
            <a:blip r:embed="rId5"/>
            <a:srcRect t="3800" b="4851"/>
            <a:stretch/>
          </p:blipFill>
          <p:spPr>
            <a:xfrm>
              <a:off x="827584" y="2102867"/>
              <a:ext cx="1656184" cy="3054326"/>
            </a:xfrm>
            <a:prstGeom prst="roundRect">
              <a:avLst>
                <a:gd name="adj" fmla="val 286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695552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B17E0-0AC4-C268-862C-08B0AD40D65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78808E-3D0C-9250-8C91-D504A2228B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228667-568C-A818-9958-48A25135812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FDA5D67D-39B7-4CFC-F999-858EDF070F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486" name="Picture 2">
            <a:extLst>
              <a:ext uri="{FF2B5EF4-FFF2-40B4-BE49-F238E27FC236}">
                <a16:creationId xmlns:a16="http://schemas.microsoft.com/office/drawing/2014/main" id="{96B2945D-73A4-077C-CA81-2CFBFB10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2D61270-862E-244C-C789-FC6AA9EB03A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7E9FF1-B86A-BEE4-DB22-19A05A7EB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61390"/>
              </p:ext>
            </p:extLst>
          </p:nvPr>
        </p:nvGraphicFramePr>
        <p:xfrm>
          <a:off x="575468" y="1166813"/>
          <a:ext cx="7993063" cy="5639887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BKE-03-02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상품 목록 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장바구니에서 상품의 체크 박스를 클릭했을 때 나타나는 화면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담은 장바구니에서 상품을 삭제하여 상품 목록을 관리할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‘x’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버튼을 통한 삭제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단일 상품을 삭제할 때 사용하는 버튼으로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‘x’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버튼을 클릭하면 해당 상품이 장바구니 목록에서 삭제됨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체크 박스를 통한 삭제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여러 상품을 삭제할 때 사용하는 기능으로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삭제를 원하는 상품들을 체크 박스를 통해 체크한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선택 삭제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버튼을 클릭하여 삭제함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모든 상품의 삭제를 원할 경우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전체 선택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체크박스에 체크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선택 삭제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‘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버튼을 눌러 장바구니 목록에 있는 모든 상품을 삭제할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.. 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▷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뒤로가기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상품을 더 담는 것을 원하는 경우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‘&lt;‘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버튼을 클릭하여 상품 목록 화면으로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돌아갈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▷연결되는 기능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장바구니 상품 목록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장바구니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E600F24-59B8-6889-9919-979004278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통신 장치, 모바일 기기, 휴대용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14973B73-EF1D-8BF2-18BF-71913911D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8" y="2123963"/>
            <a:ext cx="1804656" cy="3725586"/>
          </a:xfrm>
          <a:prstGeom prst="roundRect">
            <a:avLst>
              <a:gd name="adj" fmla="val 11057"/>
            </a:avLst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B9DF59-AFD8-ECDE-9EE7-918446501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00" b="6115"/>
          <a:stretch/>
        </p:blipFill>
        <p:spPr>
          <a:xfrm>
            <a:off x="899592" y="2420888"/>
            <a:ext cx="1656184" cy="3024336"/>
          </a:xfrm>
          <a:prstGeom prst="roundRect">
            <a:avLst>
              <a:gd name="adj" fmla="val 4469"/>
            </a:avLst>
          </a:prstGeom>
        </p:spPr>
      </p:pic>
    </p:spTree>
    <p:extLst>
      <p:ext uri="{BB962C8B-B14F-4D97-AF65-F5344CB8AC3E}">
        <p14:creationId xmlns:p14="http://schemas.microsoft.com/office/powerpoint/2010/main" val="4143587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2F0EF1-EE54-B0D0-536F-C9EA5C4C25C8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801F8A-8C53-F212-7556-57FE9B9A73CE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E453971-838C-200F-2D1C-093308B5093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460C952B-8A13-A5A8-777F-3E0587E4BF9E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UI/UX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정의서 </a:t>
            </a:r>
            <a:r>
              <a:rPr lang="en-US" altLang="ko-KR" sz="14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4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A3A15901-E78F-D07E-9890-0FF52035B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27FCA2C2-C58C-5EED-07CE-6D33A774A05E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AAFCF-F468-F206-FB4F-9D73DB722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C274436-9EB5-068E-CEB7-C03BE0A2C15C}"/>
              </a:ext>
            </a:extLst>
          </p:cNvPr>
          <p:cNvPicPr/>
          <p:nvPr/>
        </p:nvPicPr>
        <p:blipFill rotWithShape="1">
          <a:blip r:embed="rId4"/>
          <a:srcRect t="3763" b="5405"/>
          <a:stretch/>
        </p:blipFill>
        <p:spPr>
          <a:xfrm>
            <a:off x="603250" y="1412776"/>
            <a:ext cx="2556895" cy="5002484"/>
          </a:xfrm>
          <a:prstGeom prst="rect">
            <a:avLst/>
          </a:prstGeom>
        </p:spPr>
      </p:pic>
      <p:sp>
        <p:nvSpPr>
          <p:cNvPr id="3" name="Oval 146">
            <a:extLst>
              <a:ext uri="{FF2B5EF4-FFF2-40B4-BE49-F238E27FC236}">
                <a16:creationId xmlns:a16="http://schemas.microsoft.com/office/drawing/2014/main" id="{967D6238-992F-6702-0648-48EFBB372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307" y="1385739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900" b="1">
                <a:solidFill>
                  <a:srgbClr val="FFFFFF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4" name="Oval 146">
            <a:extLst>
              <a:ext uri="{FF2B5EF4-FFF2-40B4-BE49-F238E27FC236}">
                <a16:creationId xmlns:a16="http://schemas.microsoft.com/office/drawing/2014/main" id="{0E32A707-7A26-599C-D749-BC50C2F37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82" y="2024083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900" b="1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6" name="Oval 146">
            <a:extLst>
              <a:ext uri="{FF2B5EF4-FFF2-40B4-BE49-F238E27FC236}">
                <a16:creationId xmlns:a16="http://schemas.microsoft.com/office/drawing/2014/main" id="{B91756C5-A4D9-D9D7-37FD-F43AC6C15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387" y="3157089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900" b="1" dirty="0">
                <a:solidFill>
                  <a:srgbClr val="FFFFFF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7" name="Oval 146">
            <a:extLst>
              <a:ext uri="{FF2B5EF4-FFF2-40B4-BE49-F238E27FC236}">
                <a16:creationId xmlns:a16="http://schemas.microsoft.com/office/drawing/2014/main" id="{953DFD5F-883E-6726-7F11-8D34C30A3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041" y="3157089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900" b="1" dirty="0">
                <a:solidFill>
                  <a:srgbClr val="FFFFFF"/>
                </a:solidFill>
                <a:latin typeface="Calibri" panose="020F0502020204030204" pitchFamily="34" charset="0"/>
              </a:rPr>
              <a:t>4</a:t>
            </a:r>
          </a:p>
        </p:txBody>
      </p:sp>
      <p:sp>
        <p:nvSpPr>
          <p:cNvPr id="8" name="Oval 146">
            <a:extLst>
              <a:ext uri="{FF2B5EF4-FFF2-40B4-BE49-F238E27FC236}">
                <a16:creationId xmlns:a16="http://schemas.microsoft.com/office/drawing/2014/main" id="{7092B380-3571-CF30-6128-2A517657D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82" y="3828293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900" b="1" dirty="0">
                <a:solidFill>
                  <a:srgbClr val="FFFFFF"/>
                </a:solidFill>
                <a:latin typeface="Calibri" panose="020F0502020204030204" pitchFamily="34" charset="0"/>
              </a:rPr>
              <a:t>5</a:t>
            </a:r>
          </a:p>
        </p:txBody>
      </p:sp>
      <p:sp>
        <p:nvSpPr>
          <p:cNvPr id="9" name="Oval 146">
            <a:extLst>
              <a:ext uri="{FF2B5EF4-FFF2-40B4-BE49-F238E27FC236}">
                <a16:creationId xmlns:a16="http://schemas.microsoft.com/office/drawing/2014/main" id="{40B586D2-BA86-8C88-0B2F-C59A4FEE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3499" y="5805264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900" b="1" dirty="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</a:p>
        </p:txBody>
      </p:sp>
      <p:grpSp>
        <p:nvGrpSpPr>
          <p:cNvPr id="10" name="Group 94">
            <a:extLst>
              <a:ext uri="{FF2B5EF4-FFF2-40B4-BE49-F238E27FC236}">
                <a16:creationId xmlns:a16="http://schemas.microsoft.com/office/drawing/2014/main" id="{E2FC4883-8CE4-2DB6-D99C-FBE3B3CE01FD}"/>
              </a:ext>
            </a:extLst>
          </p:cNvPr>
          <p:cNvGrpSpPr>
            <a:grpSpLocks/>
          </p:cNvGrpSpPr>
          <p:nvPr/>
        </p:nvGrpSpPr>
        <p:grpSpPr bwMode="auto">
          <a:xfrm>
            <a:off x="68046" y="2219670"/>
            <a:ext cx="387350" cy="4195590"/>
            <a:chOff x="193" y="1290"/>
            <a:chExt cx="244" cy="1182"/>
          </a:xfrm>
        </p:grpSpPr>
        <p:sp>
          <p:nvSpPr>
            <p:cNvPr id="11" name="Text Box 95">
              <a:extLst>
                <a:ext uri="{FF2B5EF4-FFF2-40B4-BE49-F238E27FC236}">
                  <a16:creationId xmlns:a16="http://schemas.microsoft.com/office/drawing/2014/main" id="{0CE8E391-D55E-13BD-404C-BF1361537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ko-KR" sz="800">
                  <a:solidFill>
                    <a:srgbClr val="000000"/>
                  </a:solidFill>
                  <a:latin typeface="Trebuchet MS" panose="020B0603020202020204" pitchFamily="34" charset="0"/>
                </a:rPr>
                <a:t>Scroll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kumimoji="1" lang="ko-KR" altLang="ko-KR" sz="800">
                  <a:solidFill>
                    <a:srgbClr val="000000"/>
                  </a:solidFill>
                  <a:latin typeface="Trebuchet MS" panose="020B0603020202020204" pitchFamily="34" charset="0"/>
                </a:rPr>
                <a:t>영역</a:t>
              </a:r>
            </a:p>
          </p:txBody>
        </p:sp>
        <p:sp>
          <p:nvSpPr>
            <p:cNvPr id="12" name="Line 96">
              <a:extLst>
                <a:ext uri="{FF2B5EF4-FFF2-40B4-BE49-F238E27FC236}">
                  <a16:creationId xmlns:a16="http://schemas.microsoft.com/office/drawing/2014/main" id="{7A0BE8F4-212C-0EAB-B980-485DF66AC7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97">
              <a:extLst>
                <a:ext uri="{FF2B5EF4-FFF2-40B4-BE49-F238E27FC236}">
                  <a16:creationId xmlns:a16="http://schemas.microsoft.com/office/drawing/2014/main" id="{39151CAA-576A-5E78-C211-5F7D48DF2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98">
              <a:extLst>
                <a:ext uri="{FF2B5EF4-FFF2-40B4-BE49-F238E27FC236}">
                  <a16:creationId xmlns:a16="http://schemas.microsoft.com/office/drawing/2014/main" id="{7A1260BD-86C7-790E-23B7-1F6ECE59A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4FD543-4133-C3B6-9C96-7078B850D299}"/>
              </a:ext>
            </a:extLst>
          </p:cNvPr>
          <p:cNvSpPr/>
          <p:nvPr/>
        </p:nvSpPr>
        <p:spPr>
          <a:xfrm>
            <a:off x="3505421" y="1471462"/>
            <a:ext cx="2556895" cy="5002479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8E5ED28-3C5B-7862-5589-65FE975B3A25}"/>
              </a:ext>
            </a:extLst>
          </p:cNvPr>
          <p:cNvGraphicFramePr>
            <a:graphicFrameLocks noGrp="1"/>
          </p:cNvGraphicFramePr>
          <p:nvPr/>
        </p:nvGraphicFramePr>
        <p:xfrm>
          <a:off x="6341258" y="829107"/>
          <a:ext cx="2556895" cy="5868910"/>
        </p:xfrm>
        <a:graphic>
          <a:graphicData uri="http://schemas.openxmlformats.org/drawingml/2006/table">
            <a:tbl>
              <a:tblPr firstRow="1" bandRow="1"/>
              <a:tblGrid>
                <a:gridCol w="355175">
                  <a:extLst>
                    <a:ext uri="{9D8B030D-6E8A-4147-A177-3AD203B41FA5}">
                      <a16:colId xmlns:a16="http://schemas.microsoft.com/office/drawing/2014/main" val="2068422436"/>
                    </a:ext>
                  </a:extLst>
                </a:gridCol>
                <a:gridCol w="2201720">
                  <a:extLst>
                    <a:ext uri="{9D8B030D-6E8A-4147-A177-3AD203B41FA5}">
                      <a16:colId xmlns:a16="http://schemas.microsoft.com/office/drawing/2014/main" val="772272233"/>
                    </a:ext>
                  </a:extLst>
                </a:gridCol>
              </a:tblGrid>
              <a:tr h="338005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348692"/>
                  </a:ext>
                </a:extLst>
              </a:tr>
              <a:tr h="1255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15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검색창</a:t>
                      </a:r>
                      <a:endParaRPr lang="en-US" altLang="ko-KR" sz="115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keypad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</a:t>
                      </a:r>
                      <a:endParaRPr lang="en-US" altLang="ko-KR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단어 검색 시 단어가 들어간 상품 목록 생성</a:t>
                      </a:r>
                      <a:endParaRPr lang="en-US" altLang="ko-KR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</a:t>
                      </a:r>
                      <a:r>
                        <a:rPr lang="en-US" altLang="ko-KR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 </a:t>
                      </a:r>
                      <a:r>
                        <a:rPr lang="ko-KR" alt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시 예감</a:t>
                      </a:r>
                      <a:r>
                        <a:rPr lang="en-US" altLang="ko-KR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감자깡</a:t>
                      </a:r>
                      <a:r>
                        <a:rPr lang="ko-KR" alt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등이 목록에 생성</a:t>
                      </a:r>
                      <a:endParaRPr lang="en-US" altLang="ko-KR" sz="1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299344"/>
                  </a:ext>
                </a:extLst>
              </a:tr>
              <a:tr h="868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150" b="1" dirty="0">
                          <a:latin typeface="맑은 고딕" panose="020B0503020000020004" pitchFamily="50" charset="-127"/>
                          <a:ea typeface="+mn-ea"/>
                        </a:rPr>
                        <a:t>카테고리 </a:t>
                      </a:r>
                      <a:r>
                        <a:rPr lang="ko-KR" altLang="en-US" sz="1150" b="1" dirty="0" err="1">
                          <a:latin typeface="맑은 고딕" panose="020B0503020000020004" pitchFamily="50" charset="-127"/>
                          <a:ea typeface="+mn-ea"/>
                        </a:rPr>
                        <a:t>스피너</a:t>
                      </a:r>
                      <a:endParaRPr lang="en-US" altLang="ko-KR" sz="1150" b="1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 err="1">
                          <a:latin typeface="맑은 고딕" panose="020B0503020000020004" pitchFamily="50" charset="-127"/>
                          <a:ea typeface="+mn-ea"/>
                        </a:rPr>
                        <a:t>스피너로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 카테고리 선택</a:t>
                      </a:r>
                      <a:endParaRPr lang="en-US" altLang="ko-KR" sz="110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 err="1">
                          <a:latin typeface="맑은 고딕" panose="020B0503020000020004" pitchFamily="50" charset="-127"/>
                          <a:ea typeface="+mn-ea"/>
                        </a:rPr>
                        <a:t>스피너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 선택 시 해당 카테고리 상품 목록</a:t>
                      </a:r>
                      <a:endParaRPr lang="en-US" altLang="ko-KR" sz="1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949422"/>
                  </a:ext>
                </a:extLst>
              </a:tr>
              <a:tr h="1063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150" b="1" dirty="0">
                          <a:latin typeface="맑은 고딕" panose="020B0503020000020004" pitchFamily="50" charset="-127"/>
                          <a:ea typeface="+mn-ea"/>
                        </a:rPr>
                        <a:t>장바구니</a:t>
                      </a:r>
                      <a:endParaRPr lang="en-US" altLang="ko-KR" sz="1150" b="1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/>
                        <a:t>버튼 클릭 시 ‘장바구니에 담겼습니다‘ 메시지 출력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marL="171450" indent="-1714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/>
                        <a:t>상품 장바구니에 추가</a:t>
                      </a:r>
                      <a:endParaRPr lang="en-US" altLang="ko-KR" sz="11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여러 상품에 대한 경로 안내</a:t>
                      </a:r>
                      <a:endParaRPr lang="en-US" altLang="ko-KR" sz="1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938348"/>
                  </a:ext>
                </a:extLst>
              </a:tr>
              <a:tr h="1063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150" b="1" dirty="0">
                          <a:latin typeface="맑은 고딕" panose="020B0503020000020004" pitchFamily="50" charset="-127"/>
                          <a:ea typeface="+mn-ea"/>
                        </a:rPr>
                        <a:t>경로 안내</a:t>
                      </a:r>
                      <a:endParaRPr lang="en-US" altLang="ko-KR" sz="1150" b="1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/>
                        <a:t>버튼 클릭 시 ‘장바구니에 담겼습니다‘ 메시지 출력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marL="171450" indent="-1714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/>
                        <a:t>상품 장바구니에 추가</a:t>
                      </a:r>
                      <a:endParaRPr lang="en-US" altLang="ko-KR" sz="11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단일 상품에 대한 경로 안내</a:t>
                      </a:r>
                      <a:endParaRPr lang="en-US" altLang="ko-KR" sz="1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89308"/>
                  </a:ext>
                </a:extLst>
              </a:tr>
              <a:tr h="581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150" b="1" dirty="0">
                          <a:latin typeface="맑은 고딕" panose="020B0503020000020004" pitchFamily="50" charset="-127"/>
                          <a:ea typeface="+mn-ea"/>
                        </a:rPr>
                        <a:t>상품 정보</a:t>
                      </a:r>
                    </a:p>
                    <a:p>
                      <a:pPr marL="171450" indent="-1714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/>
                        <a:t>상품의 정보 및 영양성분 창 활성화</a:t>
                      </a:r>
                      <a:endParaRPr lang="en-US" altLang="ko-KR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222004"/>
                  </a:ext>
                </a:extLst>
              </a:tr>
              <a:tr h="581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ko-KR" altLang="en-US" sz="1150" b="1" dirty="0">
                          <a:latin typeface="맑은 고딕" panose="020B0503020000020004" pitchFamily="50" charset="-127"/>
                          <a:ea typeface="+mn-ea"/>
                        </a:rPr>
                        <a:t>마트 지도</a:t>
                      </a:r>
                    </a:p>
                    <a:p>
                      <a:pPr marL="171450" indent="-1714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/>
                        <a:t>버튼 클릭 시 사용자의 위치 기준 마트 지도 </a:t>
                      </a:r>
                      <a:endParaRPr lang="en-US" altLang="ko-KR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761066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2EB21FF1-1EEA-E3C6-1A6D-DBD21AE8A43A}"/>
              </a:ext>
            </a:extLst>
          </p:cNvPr>
          <p:cNvGrpSpPr/>
          <p:nvPr/>
        </p:nvGrpSpPr>
        <p:grpSpPr>
          <a:xfrm>
            <a:off x="4098219" y="1591199"/>
            <a:ext cx="1417873" cy="1755743"/>
            <a:chOff x="4098219" y="1591199"/>
            <a:chExt cx="1417873" cy="175574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E95502-72A9-35B6-BDA8-1B9BF0A78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0367" r="-1" b="50000"/>
            <a:stretch/>
          </p:blipFill>
          <p:spPr>
            <a:xfrm>
              <a:off x="4351076" y="1879965"/>
              <a:ext cx="752165" cy="146697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D575DB-7F57-E163-0A66-F5DCB574F1A3}"/>
                </a:ext>
              </a:extLst>
            </p:cNvPr>
            <p:cNvSpPr txBox="1"/>
            <p:nvPr/>
          </p:nvSpPr>
          <p:spPr>
            <a:xfrm>
              <a:off x="4098219" y="1591199"/>
              <a:ext cx="14178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accent5">
                      <a:lumMod val="75000"/>
                    </a:schemeClr>
                  </a:solidFill>
                </a:rPr>
                <a:t>[ </a:t>
              </a:r>
              <a:r>
                <a:rPr lang="ko-KR" altLang="en-US" sz="1100" b="1" dirty="0" err="1">
                  <a:solidFill>
                    <a:schemeClr val="accent5">
                      <a:lumMod val="75000"/>
                    </a:schemeClr>
                  </a:solidFill>
                </a:rPr>
                <a:t>스피너</a:t>
              </a:r>
              <a:r>
                <a:rPr lang="ko-KR" altLang="en-US" sz="1100" b="1" dirty="0">
                  <a:solidFill>
                    <a:schemeClr val="accent5">
                      <a:lumMod val="75000"/>
                    </a:schemeClr>
                  </a:solidFill>
                </a:rPr>
                <a:t> 클릭 시 </a:t>
              </a:r>
              <a:r>
                <a:rPr lang="en-US" altLang="ko-KR" sz="1100" b="1" dirty="0">
                  <a:solidFill>
                    <a:schemeClr val="accent5">
                      <a:lumMod val="75000"/>
                    </a:schemeClr>
                  </a:solidFill>
                </a:rPr>
                <a:t>]</a:t>
              </a:r>
              <a:endParaRPr lang="ko-KR" altLang="en-US" sz="11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14E0384-E9B8-C861-D3FC-A4B448941F7D}"/>
              </a:ext>
            </a:extLst>
          </p:cNvPr>
          <p:cNvGrpSpPr/>
          <p:nvPr/>
        </p:nvGrpSpPr>
        <p:grpSpPr>
          <a:xfrm>
            <a:off x="3904276" y="3564461"/>
            <a:ext cx="1777913" cy="734809"/>
            <a:chOff x="3904276" y="3566683"/>
            <a:chExt cx="1777913" cy="73480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B051267-4C0D-5902-C477-42EC22B6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049" t="25725" r="10112" b="19642"/>
            <a:stretch/>
          </p:blipFill>
          <p:spPr>
            <a:xfrm>
              <a:off x="4027784" y="3898246"/>
              <a:ext cx="1512168" cy="403246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9A429C-A4E3-C92A-2C5A-411188398A9D}"/>
                </a:ext>
              </a:extLst>
            </p:cNvPr>
            <p:cNvSpPr txBox="1"/>
            <p:nvPr/>
          </p:nvSpPr>
          <p:spPr>
            <a:xfrm>
              <a:off x="3904276" y="3566683"/>
              <a:ext cx="17779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accent5">
                      <a:lumMod val="75000"/>
                    </a:schemeClr>
                  </a:solidFill>
                </a:rPr>
                <a:t>[ </a:t>
              </a:r>
              <a:r>
                <a:rPr lang="ko-KR" altLang="en-US" sz="1100" b="1" dirty="0">
                  <a:solidFill>
                    <a:schemeClr val="accent5">
                      <a:lumMod val="75000"/>
                    </a:schemeClr>
                  </a:solidFill>
                </a:rPr>
                <a:t>장바구니 버튼 클릭 시</a:t>
              </a:r>
              <a:r>
                <a:rPr lang="en-US" altLang="ko-KR" sz="1100" b="1" dirty="0">
                  <a:solidFill>
                    <a:schemeClr val="accent5">
                      <a:lumMod val="75000"/>
                    </a:schemeClr>
                  </a:solidFill>
                </a:rPr>
                <a:t>]</a:t>
              </a:r>
              <a:endParaRPr lang="ko-KR" altLang="en-US" sz="11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C705B7-43FD-3885-8C2D-16469EC075B1}"/>
              </a:ext>
            </a:extLst>
          </p:cNvPr>
          <p:cNvGrpSpPr/>
          <p:nvPr/>
        </p:nvGrpSpPr>
        <p:grpSpPr>
          <a:xfrm>
            <a:off x="4170135" y="4516790"/>
            <a:ext cx="1246193" cy="1821486"/>
            <a:chOff x="4170135" y="4516790"/>
            <a:chExt cx="1246193" cy="182148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2624E95-524E-98BA-830B-94D22DD26B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137" t="2803" r="4822" b="515"/>
            <a:stretch/>
          </p:blipFill>
          <p:spPr>
            <a:xfrm>
              <a:off x="4230067" y="4832764"/>
              <a:ext cx="1107602" cy="1505512"/>
            </a:xfrm>
            <a:prstGeom prst="roundRect">
              <a:avLst>
                <a:gd name="adj" fmla="val 9612"/>
              </a:avLst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B3B0CE-1C2F-9E61-63F9-9294CB7E5AC4}"/>
                </a:ext>
              </a:extLst>
            </p:cNvPr>
            <p:cNvSpPr txBox="1"/>
            <p:nvPr/>
          </p:nvSpPr>
          <p:spPr>
            <a:xfrm>
              <a:off x="4170135" y="4516790"/>
              <a:ext cx="12461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accent5">
                      <a:lumMod val="75000"/>
                    </a:schemeClr>
                  </a:solidFill>
                </a:rPr>
                <a:t>[ </a:t>
              </a:r>
              <a:r>
                <a:rPr lang="ko-KR" altLang="en-US" sz="1100" b="1" dirty="0">
                  <a:solidFill>
                    <a:schemeClr val="accent5">
                      <a:lumMod val="75000"/>
                    </a:schemeClr>
                  </a:solidFill>
                </a:rPr>
                <a:t>상품 클릭 시</a:t>
              </a:r>
              <a:r>
                <a:rPr lang="en-US" altLang="ko-KR" sz="1100" b="1" dirty="0">
                  <a:solidFill>
                    <a:schemeClr val="accent5">
                      <a:lumMod val="75000"/>
                    </a:schemeClr>
                  </a:solidFill>
                </a:rPr>
                <a:t>]</a:t>
              </a:r>
              <a:endParaRPr lang="ko-KR" altLang="en-US" sz="11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37" name="Oval 146">
            <a:extLst>
              <a:ext uri="{FF2B5EF4-FFF2-40B4-BE49-F238E27FC236}">
                <a16:creationId xmlns:a16="http://schemas.microsoft.com/office/drawing/2014/main" id="{84BC06C9-F6DA-8360-14E6-CE94607FB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685" y="164996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900" b="1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39" name="Oval 146">
            <a:extLst>
              <a:ext uri="{FF2B5EF4-FFF2-40B4-BE49-F238E27FC236}">
                <a16:creationId xmlns:a16="http://schemas.microsoft.com/office/drawing/2014/main" id="{3CD3F85B-E788-30AA-694A-065F3A440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751" y="3625731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900" b="1" dirty="0">
                <a:solidFill>
                  <a:srgbClr val="FFFFFF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41" name="Oval 146">
            <a:extLst>
              <a:ext uri="{FF2B5EF4-FFF2-40B4-BE49-F238E27FC236}">
                <a16:creationId xmlns:a16="http://schemas.microsoft.com/office/drawing/2014/main" id="{05EF0EAB-9353-CB24-835A-E66289BF5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8617" y="4576807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900" b="1" dirty="0">
                <a:solidFill>
                  <a:srgbClr val="FFFFFF"/>
                </a:solidFill>
                <a:latin typeface="Calibri" panose="020F0502020204030204" pitchFamily="34" charset="0"/>
              </a:rPr>
              <a:t>5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CA8E519-E03F-181B-345D-EB84122D492A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rot="5400000" flipH="1" flipV="1">
            <a:off x="2136497" y="161895"/>
            <a:ext cx="288398" cy="3435978"/>
          </a:xfrm>
          <a:prstGeom prst="bentConnector2">
            <a:avLst/>
          </a:prstGeom>
          <a:ln w="12700">
            <a:solidFill>
              <a:srgbClr val="FF1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28E37A7-17EC-83BA-E38D-76D51359BCA1}"/>
              </a:ext>
            </a:extLst>
          </p:cNvPr>
          <p:cNvCxnSpPr>
            <a:cxnSpLocks/>
            <a:stCxn id="6" idx="0"/>
            <a:endCxn id="39" idx="2"/>
          </p:cNvCxnSpPr>
          <p:nvPr/>
        </p:nvCxnSpPr>
        <p:spPr>
          <a:xfrm rot="16200000" flipH="1">
            <a:off x="2458247" y="2359953"/>
            <a:ext cx="554367" cy="2148639"/>
          </a:xfrm>
          <a:prstGeom prst="bentConnector4">
            <a:avLst>
              <a:gd name="adj1" fmla="val -41236"/>
              <a:gd name="adj2" fmla="val 51995"/>
            </a:avLst>
          </a:prstGeom>
          <a:ln w="12700">
            <a:solidFill>
              <a:srgbClr val="FF1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EA56C7E-7B42-E011-859F-68AE2903A618}"/>
              </a:ext>
            </a:extLst>
          </p:cNvPr>
          <p:cNvCxnSpPr>
            <a:cxnSpLocks/>
            <a:stCxn id="8" idx="6"/>
            <a:endCxn id="41" idx="2"/>
          </p:cNvCxnSpPr>
          <p:nvPr/>
        </p:nvCxnSpPr>
        <p:spPr>
          <a:xfrm>
            <a:off x="648432" y="3914018"/>
            <a:ext cx="3410185" cy="748514"/>
          </a:xfrm>
          <a:prstGeom prst="bentConnector3">
            <a:avLst>
              <a:gd name="adj1" fmla="val 50000"/>
            </a:avLst>
          </a:prstGeom>
          <a:ln w="12700">
            <a:solidFill>
              <a:srgbClr val="FF1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805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BCA539-6494-1A90-58EF-660863647DA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B38F74-4022-5C02-0A26-5429004D973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4D15151-2998-20EE-2A8B-6ADBCAF02FE5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9F92FCF0-E7D7-E664-2641-E7FDD5AEA2B2}"/>
              </a:ext>
            </a:extLst>
          </p:cNvPr>
          <p:cNvSpPr txBox="1">
            <a:spLocks/>
          </p:cNvSpPr>
          <p:nvPr/>
        </p:nvSpPr>
        <p:spPr>
          <a:xfrm>
            <a:off x="179387" y="641239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화면설계서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사용자 인터페이스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sw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2534" name="Picture 2">
            <a:extLst>
              <a:ext uri="{FF2B5EF4-FFF2-40B4-BE49-F238E27FC236}">
                <a16:creationId xmlns:a16="http://schemas.microsoft.com/office/drawing/2014/main" id="{1166735F-0B52-2D25-0D12-6490AD1C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D4567C28-EFB3-9B74-5A99-89B6B82F3D1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522CD-5214-DA02-C63A-8C93621C3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99DF23-39F0-BBFC-A839-B5F1649D69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7950" y="1655042"/>
            <a:ext cx="8928100" cy="4075614"/>
            <a:chOff x="107950" y="1749961"/>
            <a:chExt cx="8928100" cy="40756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D8F4A5-94B0-AF1F-FE31-B5ADACCF30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t="3800" b="5901"/>
            <a:stretch/>
          </p:blipFill>
          <p:spPr>
            <a:xfrm>
              <a:off x="107950" y="1749961"/>
              <a:ext cx="2060072" cy="403046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C857E3-9534-FE8A-F971-A8914E8E461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5"/>
            <a:srcRect t="5066" b="6116"/>
            <a:stretch/>
          </p:blipFill>
          <p:spPr>
            <a:xfrm>
              <a:off x="2397583" y="1749961"/>
              <a:ext cx="2060072" cy="403046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9B6EA0-93F0-8DDC-BD9C-60791168482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6"/>
            <a:srcRect t="3763" b="5405"/>
            <a:stretch/>
          </p:blipFill>
          <p:spPr>
            <a:xfrm>
              <a:off x="4687216" y="1749961"/>
              <a:ext cx="2060072" cy="403046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00BB336-35F5-81B5-6938-328779B204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/>
            <a:srcRect t="3800" b="4851"/>
            <a:stretch/>
          </p:blipFill>
          <p:spPr>
            <a:xfrm>
              <a:off x="6976850" y="1749961"/>
              <a:ext cx="2059200" cy="4075614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70C32F0-4BE7-62B2-98EF-54492EF02274}"/>
              </a:ext>
            </a:extLst>
          </p:cNvPr>
          <p:cNvSpPr/>
          <p:nvPr/>
        </p:nvSpPr>
        <p:spPr>
          <a:xfrm>
            <a:off x="80410" y="4681438"/>
            <a:ext cx="2015778" cy="792088"/>
          </a:xfrm>
          <a:prstGeom prst="roundRect">
            <a:avLst>
              <a:gd name="adj" fmla="val 8971"/>
            </a:avLst>
          </a:prstGeom>
          <a:noFill/>
          <a:ln w="19050">
            <a:solidFill>
              <a:srgbClr val="C0504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954DC8F-9BCA-FCE2-468F-2F9A9CCB3C24}"/>
              </a:ext>
            </a:extLst>
          </p:cNvPr>
          <p:cNvSpPr/>
          <p:nvPr/>
        </p:nvSpPr>
        <p:spPr>
          <a:xfrm>
            <a:off x="2419730" y="2536760"/>
            <a:ext cx="2015778" cy="223961"/>
          </a:xfrm>
          <a:prstGeom prst="roundRect">
            <a:avLst/>
          </a:prstGeom>
          <a:noFill/>
          <a:ln w="19050">
            <a:solidFill>
              <a:srgbClr val="C0504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D6FC83-2F53-E209-B3DB-580EC9709133}"/>
              </a:ext>
            </a:extLst>
          </p:cNvPr>
          <p:cNvSpPr/>
          <p:nvPr/>
        </p:nvSpPr>
        <p:spPr>
          <a:xfrm>
            <a:off x="6444208" y="1655042"/>
            <a:ext cx="288032" cy="356627"/>
          </a:xfrm>
          <a:prstGeom prst="roundRect">
            <a:avLst/>
          </a:prstGeom>
          <a:noFill/>
          <a:ln w="19050">
            <a:solidFill>
              <a:srgbClr val="C0504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4DAF1A-CF1D-7BAA-3AF5-2927A600E61F}"/>
              </a:ext>
            </a:extLst>
          </p:cNvPr>
          <p:cNvSpPr txBox="1"/>
          <p:nvPr/>
        </p:nvSpPr>
        <p:spPr>
          <a:xfrm>
            <a:off x="58699" y="5685508"/>
            <a:ext cx="205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504D"/>
                </a:solidFill>
              </a:rPr>
              <a:t>[</a:t>
            </a:r>
            <a:r>
              <a:rPr lang="ko-KR" altLang="en-US" sz="1100" b="1" dirty="0">
                <a:solidFill>
                  <a:srgbClr val="C0504D"/>
                </a:solidFill>
              </a:rPr>
              <a:t>메인 화면 </a:t>
            </a:r>
            <a:r>
              <a:rPr lang="en-US" altLang="ko-KR" sz="1100" b="1" dirty="0">
                <a:solidFill>
                  <a:srgbClr val="C0504D"/>
                </a:solidFill>
              </a:rPr>
              <a:t>- </a:t>
            </a:r>
            <a:r>
              <a:rPr lang="ko-KR" altLang="en-US" sz="1100" b="1" dirty="0">
                <a:solidFill>
                  <a:srgbClr val="C0504D"/>
                </a:solidFill>
              </a:rPr>
              <a:t>마트 목록 화면</a:t>
            </a:r>
            <a:r>
              <a:rPr lang="en-US" altLang="ko-KR" sz="1100" b="1" dirty="0">
                <a:solidFill>
                  <a:srgbClr val="C0504D"/>
                </a:solidFill>
              </a:rPr>
              <a:t>]</a:t>
            </a:r>
            <a:endParaRPr lang="ko-KR" altLang="en-US" sz="1100" b="1" dirty="0">
              <a:solidFill>
                <a:srgbClr val="C0504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DBE7D2-C712-B63D-DC27-1A4034AB56B0}"/>
              </a:ext>
            </a:extLst>
          </p:cNvPr>
          <p:cNvSpPr txBox="1"/>
          <p:nvPr/>
        </p:nvSpPr>
        <p:spPr>
          <a:xfrm>
            <a:off x="2364749" y="5685508"/>
            <a:ext cx="205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504D"/>
                </a:solidFill>
              </a:rPr>
              <a:t>[</a:t>
            </a:r>
            <a:r>
              <a:rPr lang="ko-KR" altLang="en-US" sz="1100" b="1" dirty="0">
                <a:solidFill>
                  <a:srgbClr val="C0504D"/>
                </a:solidFill>
              </a:rPr>
              <a:t>마트 내부 카테고리 화면</a:t>
            </a:r>
            <a:r>
              <a:rPr lang="en-US" altLang="ko-KR" sz="1100" b="1" dirty="0">
                <a:solidFill>
                  <a:srgbClr val="C0504D"/>
                </a:solidFill>
              </a:rPr>
              <a:t>]</a:t>
            </a:r>
            <a:endParaRPr lang="ko-KR" altLang="en-US" sz="1100" b="1" dirty="0">
              <a:solidFill>
                <a:srgbClr val="C0504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23AD2A-0470-E418-79F8-ECE9EE2A6C35}"/>
              </a:ext>
            </a:extLst>
          </p:cNvPr>
          <p:cNvSpPr txBox="1"/>
          <p:nvPr/>
        </p:nvSpPr>
        <p:spPr>
          <a:xfrm>
            <a:off x="4670799" y="5685508"/>
            <a:ext cx="205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504D"/>
                </a:solidFill>
              </a:rPr>
              <a:t>[</a:t>
            </a:r>
            <a:r>
              <a:rPr lang="ko-KR" altLang="en-US" sz="1100" b="1" dirty="0">
                <a:solidFill>
                  <a:srgbClr val="C0504D"/>
                </a:solidFill>
              </a:rPr>
              <a:t>마트 상품 목록 화면</a:t>
            </a:r>
            <a:r>
              <a:rPr lang="en-US" altLang="ko-KR" sz="1100" b="1" dirty="0">
                <a:solidFill>
                  <a:srgbClr val="C0504D"/>
                </a:solidFill>
              </a:rPr>
              <a:t>]</a:t>
            </a:r>
            <a:endParaRPr lang="ko-KR" altLang="en-US" sz="1100" b="1" dirty="0">
              <a:solidFill>
                <a:srgbClr val="C0504D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E2703-F456-6649-B440-48E82E386B02}"/>
              </a:ext>
            </a:extLst>
          </p:cNvPr>
          <p:cNvSpPr txBox="1"/>
          <p:nvPr/>
        </p:nvSpPr>
        <p:spPr>
          <a:xfrm>
            <a:off x="6976849" y="5685508"/>
            <a:ext cx="205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504D"/>
                </a:solidFill>
              </a:rPr>
              <a:t>[</a:t>
            </a:r>
            <a:r>
              <a:rPr lang="ko-KR" altLang="en-US" sz="1100" b="1" dirty="0">
                <a:solidFill>
                  <a:srgbClr val="C0504D"/>
                </a:solidFill>
              </a:rPr>
              <a:t>장바구니 화면</a:t>
            </a:r>
            <a:r>
              <a:rPr lang="en-US" altLang="ko-KR" sz="1100" b="1" dirty="0">
                <a:solidFill>
                  <a:srgbClr val="C0504D"/>
                </a:solidFill>
              </a:rPr>
              <a:t>]</a:t>
            </a:r>
            <a:endParaRPr lang="ko-KR" altLang="en-US" sz="1100" b="1" dirty="0">
              <a:solidFill>
                <a:srgbClr val="C0504D"/>
              </a:solidFill>
            </a:endParaRP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5E6C576C-94A1-1B69-FEFE-A588E28F79C3}"/>
              </a:ext>
            </a:extLst>
          </p:cNvPr>
          <p:cNvCxnSpPr>
            <a:cxnSpLocks/>
            <a:stCxn id="16" idx="0"/>
            <a:endCxn id="7" idx="1"/>
          </p:cNvCxnSpPr>
          <p:nvPr/>
        </p:nvCxnSpPr>
        <p:spPr>
          <a:xfrm rot="5400000" flipH="1" flipV="1">
            <a:off x="1237360" y="3521215"/>
            <a:ext cx="1011162" cy="1309284"/>
          </a:xfrm>
          <a:prstGeom prst="curvedConnector2">
            <a:avLst/>
          </a:prstGeom>
          <a:ln w="28575">
            <a:solidFill>
              <a:srgbClr val="C0504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FB2A03CA-58A4-2571-A0D2-CA585D9A796F}"/>
              </a:ext>
            </a:extLst>
          </p:cNvPr>
          <p:cNvCxnSpPr>
            <a:cxnSpLocks/>
            <a:stCxn id="17" idx="2"/>
            <a:endCxn id="9" idx="1"/>
          </p:cNvCxnSpPr>
          <p:nvPr/>
        </p:nvCxnSpPr>
        <p:spPr>
          <a:xfrm rot="16200000" flipH="1">
            <a:off x="3602640" y="2585699"/>
            <a:ext cx="909554" cy="1259597"/>
          </a:xfrm>
          <a:prstGeom prst="curvedConnector2">
            <a:avLst/>
          </a:prstGeom>
          <a:ln w="28575">
            <a:solidFill>
              <a:srgbClr val="C0504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9C7D965-F726-7EC6-1D3E-9C6AA654B869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5941947" y="2657946"/>
            <a:ext cx="1681180" cy="388626"/>
          </a:xfrm>
          <a:prstGeom prst="curvedConnector2">
            <a:avLst/>
          </a:prstGeom>
          <a:ln w="28575">
            <a:solidFill>
              <a:srgbClr val="C0504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9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85B78F-0FF9-14B3-B6CD-68BE6057D3CC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DADFD1-F6C0-F951-59A5-C52DC30A42CD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8E58F82-ED00-92AB-9C29-A024C4C038C8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11B8487-E0D1-8265-6326-CAE73433CBD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기술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6150" name="Picture 2">
            <a:extLst>
              <a:ext uri="{FF2B5EF4-FFF2-40B4-BE49-F238E27FC236}">
                <a16:creationId xmlns:a16="http://schemas.microsoft.com/office/drawing/2014/main" id="{A6907ACB-8E96-A5E3-C140-D2A927736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2F9F8A77-46BE-084E-1054-0681BF51258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F90578-6075-7AFA-FB91-928EAE672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597A4D-5CBB-B5A1-6557-1E6236A70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1" y="1153582"/>
            <a:ext cx="6921658" cy="385899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349E40-869D-8D9F-779E-7DBAA14804AE}"/>
              </a:ext>
            </a:extLst>
          </p:cNvPr>
          <p:cNvSpPr txBox="1"/>
          <p:nvPr/>
        </p:nvSpPr>
        <p:spPr>
          <a:xfrm>
            <a:off x="189216" y="5085185"/>
            <a:ext cx="8765567" cy="140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500" kern="0" dirty="0">
                <a:solidFill>
                  <a:srgbClr val="000000"/>
                </a:solidFill>
              </a:rPr>
              <a:t>장애인 편의 향상에 대한 사회적 공감대가 높아지고 있지만 시각장애인이 소비 활동에서 겪는 불편은 좀처럼 해소되지 않고 있다</a:t>
            </a:r>
            <a:r>
              <a:rPr lang="en-US" altLang="ko-KR" sz="1500" kern="0" dirty="0">
                <a:solidFill>
                  <a:srgbClr val="000000"/>
                </a:solidFill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</a:rPr>
              <a:t>특히</a:t>
            </a:r>
            <a:r>
              <a:rPr lang="en-US" altLang="ko-KR" sz="1500" kern="0" dirty="0">
                <a:solidFill>
                  <a:srgbClr val="000000"/>
                </a:solidFill>
              </a:rPr>
              <a:t>, </a:t>
            </a:r>
            <a:r>
              <a:rPr lang="ko-KR" altLang="en-US" sz="1500" kern="0" dirty="0">
                <a:solidFill>
                  <a:srgbClr val="000000"/>
                </a:solidFill>
              </a:rPr>
              <a:t>물건에 대한 위치</a:t>
            </a:r>
            <a:r>
              <a:rPr lang="en-US" altLang="ko-KR" sz="1500" kern="0" dirty="0">
                <a:solidFill>
                  <a:srgbClr val="000000"/>
                </a:solidFill>
              </a:rPr>
              <a:t>, </a:t>
            </a:r>
            <a:r>
              <a:rPr lang="ko-KR" altLang="en-US" sz="1500" kern="0" dirty="0">
                <a:solidFill>
                  <a:srgbClr val="000000"/>
                </a:solidFill>
              </a:rPr>
              <a:t>상품의 정보</a:t>
            </a:r>
            <a:r>
              <a:rPr lang="en-US" altLang="ko-KR" sz="1500" kern="0" dirty="0">
                <a:solidFill>
                  <a:srgbClr val="000000"/>
                </a:solidFill>
              </a:rPr>
              <a:t>, </a:t>
            </a:r>
            <a:r>
              <a:rPr lang="ko-KR" altLang="en-US" sz="1500" kern="0" dirty="0">
                <a:solidFill>
                  <a:srgbClr val="000000"/>
                </a:solidFill>
              </a:rPr>
              <a:t>마트 안내판 글자 식별 등 여러 가지 문제들로 보조인 없는 오프라인 매장에서의 원활한 쇼핑은 거의 불가능에 가깝다</a:t>
            </a:r>
            <a:r>
              <a:rPr lang="en-US" altLang="ko-KR" sz="1500" kern="0" dirty="0">
                <a:solidFill>
                  <a:srgbClr val="000000"/>
                </a:solidFill>
              </a:rPr>
              <a:t>. </a:t>
            </a:r>
            <a:endParaRPr lang="ko-KR" altLang="en-US" sz="1500" kern="0" spc="0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BCA539-6494-1A90-58EF-660863647DA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B38F74-4022-5C02-0A26-5429004D973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4D15151-2998-20EE-2A8B-6ADBCAF02FE5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9F92FCF0-E7D7-E664-2641-E7FDD5AEA2B2}"/>
              </a:ext>
            </a:extLst>
          </p:cNvPr>
          <p:cNvSpPr txBox="1">
            <a:spLocks/>
          </p:cNvSpPr>
          <p:nvPr/>
        </p:nvSpPr>
        <p:spPr>
          <a:xfrm>
            <a:off x="179387" y="641239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화면설계서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사용자 인터페이스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sw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2534" name="Picture 2">
            <a:extLst>
              <a:ext uri="{FF2B5EF4-FFF2-40B4-BE49-F238E27FC236}">
                <a16:creationId xmlns:a16="http://schemas.microsoft.com/office/drawing/2014/main" id="{1166735F-0B52-2D25-0D12-6490AD1C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D4567C28-EFB3-9B74-5A99-89B6B82F3D1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522CD-5214-DA02-C63A-8C93621C3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D8F4A5-94B0-AF1F-FE31-B5ADACCF30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0" b="5901"/>
          <a:stretch/>
        </p:blipFill>
        <p:spPr>
          <a:xfrm>
            <a:off x="107950" y="1631841"/>
            <a:ext cx="2060072" cy="403046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70C32F0-4BE7-62B2-98EF-54492EF02274}"/>
              </a:ext>
            </a:extLst>
          </p:cNvPr>
          <p:cNvSpPr/>
          <p:nvPr/>
        </p:nvSpPr>
        <p:spPr>
          <a:xfrm>
            <a:off x="971600" y="5410749"/>
            <a:ext cx="343280" cy="251560"/>
          </a:xfrm>
          <a:prstGeom prst="roundRect">
            <a:avLst>
              <a:gd name="adj" fmla="val 8971"/>
            </a:avLst>
          </a:prstGeom>
          <a:noFill/>
          <a:ln w="19050">
            <a:solidFill>
              <a:srgbClr val="C0504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4DAF1A-CF1D-7BAA-3AF5-2927A600E61F}"/>
              </a:ext>
            </a:extLst>
          </p:cNvPr>
          <p:cNvSpPr txBox="1"/>
          <p:nvPr/>
        </p:nvSpPr>
        <p:spPr>
          <a:xfrm>
            <a:off x="58699" y="5685508"/>
            <a:ext cx="205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504D"/>
                </a:solidFill>
              </a:rPr>
              <a:t>[</a:t>
            </a:r>
            <a:r>
              <a:rPr lang="ko-KR" altLang="en-US" sz="1100" b="1" dirty="0">
                <a:solidFill>
                  <a:srgbClr val="C0504D"/>
                </a:solidFill>
              </a:rPr>
              <a:t>메인 화면 </a:t>
            </a:r>
            <a:r>
              <a:rPr lang="en-US" altLang="ko-KR" sz="1100" b="1" dirty="0">
                <a:solidFill>
                  <a:srgbClr val="C0504D"/>
                </a:solidFill>
              </a:rPr>
              <a:t>- </a:t>
            </a:r>
            <a:r>
              <a:rPr lang="ko-KR" altLang="en-US" sz="1100" b="1" dirty="0">
                <a:solidFill>
                  <a:srgbClr val="C0504D"/>
                </a:solidFill>
              </a:rPr>
              <a:t>마트 목록 화면</a:t>
            </a:r>
            <a:r>
              <a:rPr lang="en-US" altLang="ko-KR" sz="1100" b="1" dirty="0">
                <a:solidFill>
                  <a:srgbClr val="C0504D"/>
                </a:solidFill>
              </a:rPr>
              <a:t>]</a:t>
            </a:r>
            <a:endParaRPr lang="ko-KR" altLang="en-US" sz="1100" b="1" dirty="0">
              <a:solidFill>
                <a:srgbClr val="C0504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DBE7D2-C712-B63D-DC27-1A4034AB56B0}"/>
              </a:ext>
            </a:extLst>
          </p:cNvPr>
          <p:cNvSpPr txBox="1"/>
          <p:nvPr/>
        </p:nvSpPr>
        <p:spPr>
          <a:xfrm>
            <a:off x="2320564" y="5685508"/>
            <a:ext cx="205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504D"/>
                </a:solidFill>
              </a:rPr>
              <a:t>[</a:t>
            </a:r>
            <a:r>
              <a:rPr lang="ko-KR" altLang="en-US" sz="1100" b="1" dirty="0">
                <a:solidFill>
                  <a:srgbClr val="C0504D"/>
                </a:solidFill>
              </a:rPr>
              <a:t>사용자 주변 지도 화면</a:t>
            </a:r>
            <a:r>
              <a:rPr lang="en-US" altLang="ko-KR" sz="1100" b="1" dirty="0">
                <a:solidFill>
                  <a:srgbClr val="C0504D"/>
                </a:solidFill>
              </a:rPr>
              <a:t>]</a:t>
            </a:r>
            <a:endParaRPr lang="ko-KR" altLang="en-US" sz="1100" b="1" dirty="0">
              <a:solidFill>
                <a:srgbClr val="C0504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23AD2A-0470-E418-79F8-ECE9EE2A6C35}"/>
              </a:ext>
            </a:extLst>
          </p:cNvPr>
          <p:cNvSpPr txBox="1"/>
          <p:nvPr/>
        </p:nvSpPr>
        <p:spPr>
          <a:xfrm>
            <a:off x="4582429" y="5685508"/>
            <a:ext cx="205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504D"/>
                </a:solidFill>
              </a:rPr>
              <a:t>[</a:t>
            </a:r>
            <a:r>
              <a:rPr lang="ko-KR" altLang="en-US" sz="1100" b="1" dirty="0">
                <a:solidFill>
                  <a:srgbClr val="C0504D"/>
                </a:solidFill>
              </a:rPr>
              <a:t>마커 클릭 시 화면</a:t>
            </a:r>
            <a:r>
              <a:rPr lang="en-US" altLang="ko-KR" sz="1100" b="1" dirty="0">
                <a:solidFill>
                  <a:srgbClr val="C0504D"/>
                </a:solidFill>
              </a:rPr>
              <a:t>]</a:t>
            </a:r>
            <a:endParaRPr lang="ko-KR" altLang="en-US" sz="1100" b="1" dirty="0">
              <a:solidFill>
                <a:srgbClr val="C0504D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E2703-F456-6649-B440-48E82E386B02}"/>
              </a:ext>
            </a:extLst>
          </p:cNvPr>
          <p:cNvSpPr txBox="1"/>
          <p:nvPr/>
        </p:nvSpPr>
        <p:spPr>
          <a:xfrm>
            <a:off x="6844294" y="5685508"/>
            <a:ext cx="205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504D"/>
                </a:solidFill>
              </a:rPr>
              <a:t>[</a:t>
            </a:r>
            <a:r>
              <a:rPr lang="ko-KR" altLang="en-US" sz="1100" b="1" dirty="0">
                <a:solidFill>
                  <a:srgbClr val="C0504D"/>
                </a:solidFill>
              </a:rPr>
              <a:t>마트 내부 카테고리 화면</a:t>
            </a:r>
            <a:r>
              <a:rPr lang="en-US" altLang="ko-KR" sz="1100" b="1" dirty="0">
                <a:solidFill>
                  <a:srgbClr val="C0504D"/>
                </a:solidFill>
              </a:rPr>
              <a:t>]</a:t>
            </a:r>
            <a:endParaRPr lang="ko-KR" altLang="en-US" sz="1100" b="1" dirty="0">
              <a:solidFill>
                <a:srgbClr val="C0504D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E5DEB4C-F56D-74F4-BB81-70AA5E122B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00" b="6115"/>
          <a:stretch/>
        </p:blipFill>
        <p:spPr>
          <a:xfrm>
            <a:off x="2383763" y="1631841"/>
            <a:ext cx="2065767" cy="403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EAA139-3AA1-1F53-0D8B-2E47C2F9A0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00" b="6115"/>
          <a:stretch/>
        </p:blipFill>
        <p:spPr>
          <a:xfrm>
            <a:off x="4665271" y="1631841"/>
            <a:ext cx="2065767" cy="4032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9F24C1-3461-972E-A431-138CE7CD58D8}"/>
              </a:ext>
            </a:extLst>
          </p:cNvPr>
          <p:cNvPicPr/>
          <p:nvPr/>
        </p:nvPicPr>
        <p:blipFill rotWithShape="1">
          <a:blip r:embed="rId7"/>
          <a:srcRect t="5066" b="6116"/>
          <a:stretch/>
        </p:blipFill>
        <p:spPr>
          <a:xfrm>
            <a:off x="6946778" y="1631841"/>
            <a:ext cx="2060072" cy="4030468"/>
          </a:xfrm>
          <a:prstGeom prst="rect">
            <a:avLst/>
          </a:prstGeom>
        </p:spPr>
      </p:pic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5E6C576C-94A1-1B69-FEFE-A588E28F79C3}"/>
              </a:ext>
            </a:extLst>
          </p:cNvPr>
          <p:cNvCxnSpPr>
            <a:cxnSpLocks/>
            <a:stCxn id="16" idx="0"/>
            <a:endCxn id="13" idx="1"/>
          </p:cNvCxnSpPr>
          <p:nvPr/>
        </p:nvCxnSpPr>
        <p:spPr>
          <a:xfrm rot="5400000" flipH="1" flipV="1">
            <a:off x="882047" y="3909034"/>
            <a:ext cx="1762908" cy="1240523"/>
          </a:xfrm>
          <a:prstGeom prst="curvedConnector2">
            <a:avLst/>
          </a:prstGeom>
          <a:ln w="28575">
            <a:solidFill>
              <a:srgbClr val="C0504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8A854D7-CCC0-27E5-61BF-606C52E06217}"/>
              </a:ext>
            </a:extLst>
          </p:cNvPr>
          <p:cNvSpPr/>
          <p:nvPr/>
        </p:nvSpPr>
        <p:spPr>
          <a:xfrm>
            <a:off x="3968313" y="4310452"/>
            <a:ext cx="315655" cy="270675"/>
          </a:xfrm>
          <a:prstGeom prst="roundRect">
            <a:avLst>
              <a:gd name="adj" fmla="val 8971"/>
            </a:avLst>
          </a:prstGeom>
          <a:noFill/>
          <a:ln w="19050">
            <a:solidFill>
              <a:srgbClr val="C0504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BEE9A3EF-FB5E-0A52-2ADB-08E0593AB503}"/>
              </a:ext>
            </a:extLst>
          </p:cNvPr>
          <p:cNvCxnSpPr>
            <a:cxnSpLocks/>
            <a:stCxn id="37" idx="0"/>
            <a:endCxn id="15" idx="1"/>
          </p:cNvCxnSpPr>
          <p:nvPr/>
        </p:nvCxnSpPr>
        <p:spPr>
          <a:xfrm rot="5400000" flipH="1" flipV="1">
            <a:off x="4064401" y="3709582"/>
            <a:ext cx="662611" cy="539130"/>
          </a:xfrm>
          <a:prstGeom prst="curvedConnector2">
            <a:avLst/>
          </a:prstGeom>
          <a:ln w="28575">
            <a:solidFill>
              <a:srgbClr val="C0504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899D4F2-9A5B-4B29-3070-D4C0A3BCC585}"/>
              </a:ext>
            </a:extLst>
          </p:cNvPr>
          <p:cNvSpPr/>
          <p:nvPr/>
        </p:nvSpPr>
        <p:spPr>
          <a:xfrm>
            <a:off x="4715394" y="4329567"/>
            <a:ext cx="1944838" cy="896592"/>
          </a:xfrm>
          <a:prstGeom prst="roundRect">
            <a:avLst>
              <a:gd name="adj" fmla="val 8971"/>
            </a:avLst>
          </a:prstGeom>
          <a:noFill/>
          <a:ln w="19050">
            <a:solidFill>
              <a:srgbClr val="C0504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A2D2009F-3BE9-1F64-083E-28F9C0FAAF30}"/>
              </a:ext>
            </a:extLst>
          </p:cNvPr>
          <p:cNvCxnSpPr>
            <a:cxnSpLocks/>
            <a:stCxn id="40" idx="0"/>
            <a:endCxn id="26" idx="1"/>
          </p:cNvCxnSpPr>
          <p:nvPr/>
        </p:nvCxnSpPr>
        <p:spPr>
          <a:xfrm rot="5400000" flipH="1" flipV="1">
            <a:off x="5976049" y="3358839"/>
            <a:ext cx="682492" cy="1258965"/>
          </a:xfrm>
          <a:prstGeom prst="curvedConnector2">
            <a:avLst/>
          </a:prstGeom>
          <a:ln w="28575">
            <a:solidFill>
              <a:srgbClr val="C0504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93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7E5762-25A0-394D-7119-362F678F96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E92B8BE-6395-2F12-2A4E-18B5A695F3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628EC7A-A3E2-CCF0-226D-AD1844E1ECDC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B4FDC4AB-8CDE-1D14-94A4-ECE23E16C01D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엔티티관계도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4582" name="Picture 2">
            <a:extLst>
              <a:ext uri="{FF2B5EF4-FFF2-40B4-BE49-F238E27FC236}">
                <a16:creationId xmlns:a16="http://schemas.microsoft.com/office/drawing/2014/main" id="{8D9322E6-13F8-0140-30FA-04D547B9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58C689D2-2CC1-832C-49D3-FBD3DC2C466B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584" name="Rectangle 2">
            <a:extLst>
              <a:ext uri="{FF2B5EF4-FFF2-40B4-BE49-F238E27FC236}">
                <a16:creationId xmlns:a16="http://schemas.microsoft.com/office/drawing/2014/main" id="{0B376BE8-645D-6873-C1EF-05E0501A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1A3DFA-B12C-C98D-F673-A7D8AAC57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도표, 텍스트, 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7E26F412-9C56-339B-2640-FFF8D7D68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73739"/>
            <a:ext cx="7992888" cy="5001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0CD6A-BAA5-D390-5C61-F8863C7834F5}"/>
              </a:ext>
            </a:extLst>
          </p:cNvPr>
          <p:cNvSpPr txBox="1"/>
          <p:nvPr/>
        </p:nvSpPr>
        <p:spPr>
          <a:xfrm>
            <a:off x="539552" y="1223963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▶︎ </a:t>
            </a:r>
            <a:r>
              <a:rPr kumimoji="1" lang="en-US" altLang="ko-Kore-KR" dirty="0"/>
              <a:t>NoSQL ERD(Entity-Relationship Diagram)=&gt; Tree </a:t>
            </a:r>
            <a:r>
              <a:rPr kumimoji="1" lang="ko-KR" altLang="en-US" dirty="0"/>
              <a:t>구조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56549-DE9F-DE25-CCF5-A5FBE7AC7D38}"/>
              </a:ext>
            </a:extLst>
          </p:cNvPr>
          <p:cNvSpPr txBox="1"/>
          <p:nvPr/>
        </p:nvSpPr>
        <p:spPr>
          <a:xfrm>
            <a:off x="611560" y="630637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모든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: String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8361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7E5762-25A0-394D-7119-362F678F96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E92B8BE-6395-2F12-2A4E-18B5A695F356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628EC7A-A3E2-CCF0-226D-AD1844E1ECDC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B4FDC4AB-8CDE-1D14-94A4-ECE23E16C01D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엔티티관계도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4582" name="Picture 2">
            <a:extLst>
              <a:ext uri="{FF2B5EF4-FFF2-40B4-BE49-F238E27FC236}">
                <a16:creationId xmlns:a16="http://schemas.microsoft.com/office/drawing/2014/main" id="{8D9322E6-13F8-0140-30FA-04D547B9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58C689D2-2CC1-832C-49D3-FBD3DC2C466B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584" name="Rectangle 2">
            <a:extLst>
              <a:ext uri="{FF2B5EF4-FFF2-40B4-BE49-F238E27FC236}">
                <a16:creationId xmlns:a16="http://schemas.microsoft.com/office/drawing/2014/main" id="{0B376BE8-645D-6873-C1EF-05E0501A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1A3DFA-B12C-C98D-F673-A7D8AAC57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0CD6A-BAA5-D390-5C61-F8863C7834F5}"/>
              </a:ext>
            </a:extLst>
          </p:cNvPr>
          <p:cNvSpPr txBox="1"/>
          <p:nvPr/>
        </p:nvSpPr>
        <p:spPr>
          <a:xfrm>
            <a:off x="539552" y="1223963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▶︎ </a:t>
            </a:r>
            <a:r>
              <a:rPr kumimoji="1" lang="en-US" altLang="ko-Kore-KR" dirty="0"/>
              <a:t>NoSQL ERD(Entity-Relationship Diagram)=&gt; Tree </a:t>
            </a:r>
            <a:r>
              <a:rPr kumimoji="1" lang="ko-KR" altLang="en-US" dirty="0"/>
              <a:t>구조</a:t>
            </a:r>
            <a:endParaRPr kumimoji="1" lang="ko-Kore-KR" altLang="en-US" dirty="0"/>
          </a:p>
        </p:txBody>
      </p:sp>
      <p:pic>
        <p:nvPicPr>
          <p:cNvPr id="6" name="그림 5" descr="도표, 스크린샷, 텍스트, 직사각형이(가) 표시된 사진&#10;&#10;자동 생성된 설명">
            <a:extLst>
              <a:ext uri="{FF2B5EF4-FFF2-40B4-BE49-F238E27FC236}">
                <a16:creationId xmlns:a16="http://schemas.microsoft.com/office/drawing/2014/main" id="{5734C330-2652-6F3B-AB35-FC557DBA9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3" y="1663700"/>
            <a:ext cx="7992566" cy="493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00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5FEED358-D55D-53AA-E144-F1A6B21A91C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56CFAD9-0F64-0115-CFE8-4823915F96EC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2180483-C849-636A-C219-0CE0AD51BA3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>
            <a:extLst>
              <a:ext uri="{FF2B5EF4-FFF2-40B4-BE49-F238E27FC236}">
                <a16:creationId xmlns:a16="http://schemas.microsoft.com/office/drawing/2014/main" id="{1A12C1D5-5CDC-C18E-8D3A-A13C98782A6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5606" name="Picture 2">
            <a:extLst>
              <a:ext uri="{FF2B5EF4-FFF2-40B4-BE49-F238E27FC236}">
                <a16:creationId xmlns:a16="http://schemas.microsoft.com/office/drawing/2014/main" id="{38B3BF93-BC1B-1FD4-C7EB-05E45018E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막힌 원호 77">
            <a:extLst>
              <a:ext uri="{FF2B5EF4-FFF2-40B4-BE49-F238E27FC236}">
                <a16:creationId xmlns:a16="http://schemas.microsoft.com/office/drawing/2014/main" id="{424BA2A9-3786-B21F-B985-309459FA140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807103CA-5B38-A6A7-EE49-F59CC76A3D9E}"/>
              </a:ext>
            </a:extLst>
          </p:cNvPr>
          <p:cNvGraphicFramePr>
            <a:graphicFrameLocks noGrp="1"/>
          </p:cNvGraphicFramePr>
          <p:nvPr/>
        </p:nvGraphicFramePr>
        <p:xfrm>
          <a:off x="168275" y="2255838"/>
          <a:ext cx="8848725" cy="4341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T="45717" marB="4571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3789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marT="45717" marB="4571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" name="AutoShape 85">
            <a:extLst>
              <a:ext uri="{FF2B5EF4-FFF2-40B4-BE49-F238E27FC236}">
                <a16:creationId xmlns:a16="http://schemas.microsoft.com/office/drawing/2014/main" id="{F6DDFEE8-6C70-63DA-E47E-BDB3380A8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564904"/>
            <a:ext cx="8245475" cy="3934321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>
              <a:ln w="1270"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86D015F8-2D6B-A3CF-AECF-CC98189F2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129961"/>
              </p:ext>
            </p:extLst>
          </p:nvPr>
        </p:nvGraphicFramePr>
        <p:xfrm>
          <a:off x="168274" y="1375929"/>
          <a:ext cx="8848725" cy="871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2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4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4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센스만점</a:t>
                      </a:r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장애인분들을 위한 쇼핑몰 내 길 안내 로봇 서비스</a:t>
                      </a:r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2024. 07. 11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상품의 구체적인 위치를 알려주는 앱과 그 정보를 바탕으로 마트 내 길 안내를 지원하는 로봇을 연동하여 시각장애인분들에게 편의성 제공</a:t>
                      </a:r>
                      <a:endParaRPr lang="en-US" altLang="ko-KR" sz="1000" dirty="0"/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L="91445" marR="91445" marT="45679" marB="4567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7407B8C-AB85-7397-4656-361BD875D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4" name="그림 3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ED40C4CA-E5B1-51E9-0B2E-1AE34FBEC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" y="2564904"/>
            <a:ext cx="8245475" cy="3917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921605-9F3F-6D1A-F9B1-9BD4617281F1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E3185C7-1CC0-5471-EF2E-B53F5E1F3081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0B1EF7E-C191-C49A-4E8A-FE7DFF019E61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99D9F9DF-CDFC-30B6-B0B9-C7E93A0626E0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6630" name="Picture 2">
            <a:extLst>
              <a:ext uri="{FF2B5EF4-FFF2-40B4-BE49-F238E27FC236}">
                <a16:creationId xmlns:a16="http://schemas.microsoft.com/office/drawing/2014/main" id="{EC909E39-D6D6-A289-C475-33250B47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D297C81A-D26B-F81E-DCD9-34CDA59A78F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09680F-760C-5658-8F4A-CF44991FA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71414D-BA32-99AE-71CB-DBA4C30C7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125538"/>
            <a:ext cx="8424738" cy="573246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5B01C2-4CD5-8C2A-492C-D9E281E3B129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A6E3862-DEC3-4507-2DB9-005B5174761E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A3F50E-7A22-7681-132E-DAD01BBBB46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4EC4CBB8-8AAC-77CB-9E97-F5BC93EB801E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명세서 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1969CA99-5275-1FBA-55F5-59FC2B1A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8C35209F-4379-FC97-9A5F-5F8D95E62AC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F9626F-5F88-1889-F661-0113FF542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C01F5A-31F2-2D8E-5522-D80451FA4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17" y="1821488"/>
            <a:ext cx="8604249" cy="4742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D27096-EBD9-D07B-B444-97ED0FAAA2C1}"/>
              </a:ext>
            </a:extLst>
          </p:cNvPr>
          <p:cNvSpPr txBox="1"/>
          <p:nvPr/>
        </p:nvSpPr>
        <p:spPr>
          <a:xfrm>
            <a:off x="272917" y="1314689"/>
            <a:ext cx="7056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>
                <a:latin typeface="+mj-lt"/>
              </a:rPr>
              <a:t>최단 경로를 구하기 위한 </a:t>
            </a:r>
            <a:r>
              <a:rPr lang="ko-KR" altLang="en-US" sz="1600" b="1" dirty="0" err="1">
                <a:latin typeface="+mj-lt"/>
              </a:rPr>
              <a:t>다익스트라</a:t>
            </a:r>
            <a:r>
              <a:rPr lang="ko-KR" altLang="en-US" sz="1600" b="1" dirty="0">
                <a:latin typeface="+mj-lt"/>
              </a:rPr>
              <a:t> 알고리즘의 순서도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5B01C2-4CD5-8C2A-492C-D9E281E3B129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A6E3862-DEC3-4507-2DB9-005B5174761E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A3F50E-7A22-7681-132E-DAD01BBBB46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4EC4CBB8-8AAC-77CB-9E97-F5BC93EB801E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명세서 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1969CA99-5275-1FBA-55F5-59FC2B1A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8C35209F-4379-FC97-9A5F-5F8D95E62AC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F9626F-5F88-1889-F661-0113FF542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D27096-EBD9-D07B-B444-97ED0FAAA2C1}"/>
              </a:ext>
            </a:extLst>
          </p:cNvPr>
          <p:cNvSpPr txBox="1"/>
          <p:nvPr/>
        </p:nvSpPr>
        <p:spPr>
          <a:xfrm>
            <a:off x="318234" y="1288018"/>
            <a:ext cx="7579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>
                <a:latin typeface="+mj-lt"/>
              </a:rPr>
              <a:t>최단 경로를 구하기 위한 </a:t>
            </a:r>
            <a:r>
              <a:rPr lang="ko-KR" altLang="en-US" sz="1600" b="1" dirty="0" err="1">
                <a:latin typeface="+mj-lt"/>
              </a:rPr>
              <a:t>다익스트라</a:t>
            </a:r>
            <a:r>
              <a:rPr lang="ko-KR" altLang="en-US" sz="1600" b="1" dirty="0">
                <a:latin typeface="+mj-lt"/>
              </a:rPr>
              <a:t> 알고리즘의 순서도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88898-BF05-60A2-4EF0-B4027638E0A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8234" y="1766852"/>
            <a:ext cx="8633258" cy="475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13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5B01C2-4CD5-8C2A-492C-D9E281E3B129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A6E3862-DEC3-4507-2DB9-005B5174761E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A3F50E-7A22-7681-132E-DAD01BBBB46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4EC4CBB8-8AAC-77CB-9E97-F5BC93EB801E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명세서 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1969CA99-5275-1FBA-55F5-59FC2B1A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8C35209F-4379-FC97-9A5F-5F8D95E62AC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F9626F-5F88-1889-F661-0113FF542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D27096-EBD9-D07B-B444-97ED0FAAA2C1}"/>
              </a:ext>
            </a:extLst>
          </p:cNvPr>
          <p:cNvSpPr txBox="1"/>
          <p:nvPr/>
        </p:nvSpPr>
        <p:spPr>
          <a:xfrm>
            <a:off x="107950" y="1331193"/>
            <a:ext cx="35999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350" b="1" dirty="0"/>
              <a:t>최단 경로를 구하기 위한 </a:t>
            </a:r>
            <a:r>
              <a:rPr lang="ko-KR" altLang="en-US" sz="1350" b="1" dirty="0" err="1"/>
              <a:t>다익스트라</a:t>
            </a:r>
            <a:r>
              <a:rPr lang="ko-KR" altLang="en-US" sz="1350" b="1" dirty="0"/>
              <a:t> </a:t>
            </a:r>
            <a:br>
              <a:rPr lang="en-US" altLang="ko-KR" sz="1350" b="1" dirty="0"/>
            </a:br>
            <a:r>
              <a:rPr lang="ko-KR" altLang="en-US" sz="1350" b="1" dirty="0"/>
              <a:t>알고리즘의 순서도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6E5A65-A821-83DA-A466-E9646ADB4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1882676"/>
            <a:ext cx="4245931" cy="265309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5D258B2-5649-865D-97D3-008D579D74FC}"/>
              </a:ext>
            </a:extLst>
          </p:cNvPr>
          <p:cNvGrpSpPr/>
          <p:nvPr/>
        </p:nvGrpSpPr>
        <p:grpSpPr>
          <a:xfrm>
            <a:off x="4572000" y="965200"/>
            <a:ext cx="4464050" cy="5809189"/>
            <a:chOff x="4572000" y="965200"/>
            <a:chExt cx="4464050" cy="58091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F6BC4E-F89F-4BAB-CC31-8A5CF4CA79FC}"/>
                </a:ext>
              </a:extLst>
            </p:cNvPr>
            <p:cNvSpPr txBox="1"/>
            <p:nvPr/>
          </p:nvSpPr>
          <p:spPr>
            <a:xfrm>
              <a:off x="4644008" y="1106795"/>
              <a:ext cx="4320034" cy="5612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알고리즘 동작 순서</a:t>
              </a:r>
              <a:endParaRPr lang="en-US" altLang="ko-KR" sz="1600" b="1" dirty="0"/>
            </a:p>
            <a:p>
              <a:endParaRPr lang="en-US" altLang="ko-KR" sz="1600" b="1" dirty="0"/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/>
                <a:t>출발 노드와 도착 노드를 설정</a:t>
              </a:r>
              <a:endParaRPr lang="en-US" altLang="ko-KR" sz="1400" dirty="0"/>
            </a:p>
            <a:p>
              <a:pPr marL="342900" indent="-342900">
                <a:buFont typeface="+mj-ea"/>
                <a:buAutoNum type="circleNumDbPlain"/>
              </a:pPr>
              <a:endParaRPr lang="en-US" altLang="ko-KR" sz="1400" dirty="0"/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ko-KR" sz="1400" dirty="0"/>
                <a:t>‘</a:t>
              </a:r>
              <a:r>
                <a:rPr lang="ko-KR" altLang="en-US" sz="1400" dirty="0"/>
                <a:t>최단 거리 테이블</a:t>
              </a:r>
              <a:r>
                <a:rPr lang="en-US" altLang="ko-KR" sz="1400" dirty="0"/>
                <a:t>’</a:t>
              </a:r>
              <a:r>
                <a:rPr lang="ko-KR" altLang="en-US" sz="1400" dirty="0"/>
                <a:t>을 초기화</a:t>
              </a:r>
              <a:endParaRPr lang="en-US" altLang="ko-KR" sz="1400" dirty="0"/>
            </a:p>
            <a:p>
              <a:pPr marL="342900" indent="-342900">
                <a:buFont typeface="+mj-ea"/>
                <a:buAutoNum type="circleNumDbPlain"/>
              </a:pPr>
              <a:endParaRPr lang="en-US" altLang="ko-KR" sz="1400" dirty="0"/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/>
                <a:t>현재 위치한 노드의 인접 노드 중 방문하지 않은 노드를 구별하고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방문하지 않은 노드 중 거리가 가장 짧은 노드를 선택한다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그 노드를 방문 처리한다</a:t>
              </a:r>
              <a:r>
                <a:rPr lang="en-US" altLang="ko-KR" sz="1400" dirty="0"/>
                <a:t>.</a:t>
              </a:r>
            </a:p>
            <a:p>
              <a:pPr marL="342900" indent="-342900">
                <a:buFont typeface="+mj-ea"/>
                <a:buAutoNum type="circleNumDbPlain"/>
              </a:pPr>
              <a:endParaRPr lang="en-US" altLang="ko-KR" sz="1400" dirty="0"/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sz="1400" dirty="0"/>
                <a:t>해당 노드를 거쳐 다른 노드로 넘어가는 간선 비용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가중치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을 계산해 </a:t>
              </a:r>
              <a:r>
                <a:rPr lang="en-US" altLang="ko-KR" sz="1400" dirty="0"/>
                <a:t>‘</a:t>
              </a:r>
              <a:r>
                <a:rPr lang="ko-KR" altLang="en-US" sz="1400" dirty="0"/>
                <a:t>최단 거리 테이블</a:t>
              </a:r>
              <a:r>
                <a:rPr lang="en-US" altLang="ko-KR" sz="1400" dirty="0"/>
                <a:t>’</a:t>
              </a:r>
              <a:r>
                <a:rPr lang="ko-KR" altLang="en-US" sz="1400" dirty="0"/>
                <a:t>을 업데이트 한다</a:t>
              </a:r>
              <a:r>
                <a:rPr lang="en-US" altLang="ko-KR" sz="1400" dirty="0"/>
                <a:t>.</a:t>
              </a:r>
            </a:p>
            <a:p>
              <a:pPr marL="342900" indent="-342900">
                <a:buFont typeface="+mj-ea"/>
                <a:buAutoNum type="circleNumDbPlain"/>
              </a:pPr>
              <a:endParaRPr lang="en-US" altLang="ko-KR" sz="1400" dirty="0"/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ko-KR" sz="1400" dirty="0"/>
                <a:t>3 ~ 4</a:t>
              </a:r>
              <a:r>
                <a:rPr lang="ko-KR" altLang="en-US" sz="1400" dirty="0"/>
                <a:t>의 과정을 반복한다</a:t>
              </a:r>
              <a:r>
                <a:rPr lang="en-US" altLang="ko-KR" sz="1400" dirty="0"/>
                <a:t>. </a:t>
              </a:r>
            </a:p>
            <a:p>
              <a:pPr marL="342900" indent="-342900">
                <a:buAutoNum type="circleNumDbPlain"/>
              </a:pPr>
              <a:endParaRPr lang="en-US" altLang="ko-KR" sz="1400" dirty="0"/>
            </a:p>
            <a:p>
              <a:r>
                <a:rPr lang="en-US" altLang="ko-KR" sz="1000" dirty="0"/>
                <a:t> 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'</a:t>
              </a:r>
              <a:r>
                <a:rPr lang="ko-KR" altLang="en-US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최단 거리 테이블</a:t>
              </a:r>
              <a:r>
                <a:rPr lang="en-US" altLang="ko-KR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'</a:t>
              </a:r>
              <a:r>
                <a:rPr lang="ko-KR" altLang="en-US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은 </a:t>
              </a:r>
              <a:r>
                <a:rPr lang="en-US" altLang="ko-KR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1</a:t>
              </a:r>
              <a:r>
                <a:rPr lang="ko-KR" altLang="en-US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차원 배열로</a:t>
              </a:r>
              <a:r>
                <a:rPr lang="en-US" altLang="ko-KR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, N</a:t>
              </a:r>
              <a:r>
                <a:rPr lang="ko-KR" altLang="en-US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개 노드까지 오는 데 필요한 최단 거리를 기록한다</a:t>
              </a:r>
              <a:r>
                <a:rPr lang="en-US" altLang="ko-KR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. N</a:t>
              </a:r>
              <a:r>
                <a:rPr lang="ko-KR" altLang="en-US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개</a:t>
              </a:r>
              <a:r>
                <a:rPr lang="en-US" altLang="ko-KR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(1</a:t>
              </a:r>
              <a:r>
                <a:rPr lang="ko-KR" altLang="en-US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부터 시작하는 노드 번호와 일치시키려면 </a:t>
              </a:r>
              <a:r>
                <a:rPr lang="en-US" altLang="ko-KR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N + 1</a:t>
              </a:r>
              <a:r>
                <a:rPr lang="ko-KR" altLang="en-US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개</a:t>
              </a:r>
              <a:r>
                <a:rPr lang="en-US" altLang="ko-KR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) </a:t>
              </a:r>
              <a:r>
                <a:rPr lang="ko-KR" altLang="en-US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크기의 배열을 선언하고 큰 값을 넣어 초기화 시킨다</a:t>
              </a:r>
              <a:r>
                <a:rPr lang="en-US" altLang="ko-KR" sz="1400" b="0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.</a:t>
              </a:r>
              <a:endParaRPr lang="en-US" altLang="ko-KR" sz="1400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F1643E6-B143-793D-FA39-24805BC1187D}"/>
                </a:ext>
              </a:extLst>
            </p:cNvPr>
            <p:cNvSpPr/>
            <p:nvPr/>
          </p:nvSpPr>
          <p:spPr>
            <a:xfrm>
              <a:off x="4572000" y="965200"/>
              <a:ext cx="4464050" cy="5809189"/>
            </a:xfrm>
            <a:prstGeom prst="rect">
              <a:avLst/>
            </a:prstGeom>
            <a:noFill/>
            <a:ln w="57150">
              <a:solidFill>
                <a:srgbClr val="B9CDE5"/>
              </a:solidFill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29312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24488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0F75E1-7A2E-0D43-042B-4A40A25C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60EFAE-4C8E-3A0E-18D1-67F459666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63" t="3674" r="11248" b="520"/>
          <a:stretch/>
        </p:blipFill>
        <p:spPr>
          <a:xfrm>
            <a:off x="4932040" y="4577269"/>
            <a:ext cx="3820981" cy="20991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5EC2C-A5A5-1FC9-EA0E-90ADA828F9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64" t="3674" r="11246" b="-1186"/>
          <a:stretch/>
        </p:blipFill>
        <p:spPr>
          <a:xfrm>
            <a:off x="326088" y="4571901"/>
            <a:ext cx="3820981" cy="2136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19F1B-9ECE-0D55-8C36-7082427AAC33}"/>
              </a:ext>
            </a:extLst>
          </p:cNvPr>
          <p:cNvSpPr txBox="1"/>
          <p:nvPr/>
        </p:nvSpPr>
        <p:spPr>
          <a:xfrm>
            <a:off x="310144" y="4320107"/>
            <a:ext cx="417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장애물이 감지되지 않았을 때 </a:t>
            </a:r>
            <a:r>
              <a:rPr lang="en-US" altLang="ko-KR" sz="1400" u="sng" dirty="0">
                <a:solidFill>
                  <a:srgbClr val="FF0000"/>
                </a:solidFill>
              </a:rPr>
              <a:t>Global plan</a:t>
            </a:r>
            <a:endParaRPr lang="ko-KR" altLang="en-US" sz="1400" u="sng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83F63-FA02-8958-EFE9-B9255C39F9B0}"/>
              </a:ext>
            </a:extLst>
          </p:cNvPr>
          <p:cNvSpPr txBox="1"/>
          <p:nvPr/>
        </p:nvSpPr>
        <p:spPr>
          <a:xfrm>
            <a:off x="5652120" y="4290367"/>
            <a:ext cx="417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>
                <a:solidFill>
                  <a:srgbClr val="FF0000"/>
                </a:solidFill>
              </a:rPr>
              <a:t>장애물</a:t>
            </a:r>
            <a:r>
              <a:rPr lang="ko-KR" altLang="en-US" sz="1400" dirty="0"/>
              <a:t>이 감지 시 </a:t>
            </a:r>
            <a:r>
              <a:rPr lang="en-US" altLang="ko-KR" sz="1400" dirty="0"/>
              <a:t>Local plan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3FDCF-F484-BD67-B39A-D9D879338C30}"/>
              </a:ext>
            </a:extLst>
          </p:cNvPr>
          <p:cNvSpPr txBox="1"/>
          <p:nvPr/>
        </p:nvSpPr>
        <p:spPr>
          <a:xfrm>
            <a:off x="234302" y="1518203"/>
            <a:ext cx="8728070" cy="213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b="1" dirty="0"/>
              <a:t>◌ 경로 계획 </a:t>
            </a:r>
            <a:r>
              <a:rPr lang="en-US" altLang="ko-KR" sz="1400" b="1" dirty="0"/>
              <a:t>(path planning) </a:t>
            </a:r>
            <a:r>
              <a:rPr lang="ko-KR" altLang="en-US" sz="1400" b="1" dirty="0"/>
              <a:t>및 장애물 회피 </a:t>
            </a:r>
            <a:r>
              <a:rPr lang="en-US" altLang="ko-KR" sz="1400" b="1" dirty="0"/>
              <a:t>– </a:t>
            </a:r>
            <a:r>
              <a:rPr lang="ko-KR" altLang="en-US" sz="1400" b="1" dirty="0" err="1"/>
              <a:t>다익스트라</a:t>
            </a:r>
            <a:r>
              <a:rPr lang="ko-KR" altLang="en-US" sz="1400" b="1" dirty="0"/>
              <a:t> 알고리즘</a:t>
            </a:r>
            <a:endParaRPr lang="en-US" altLang="ko-KR" sz="1400" b="1" dirty="0"/>
          </a:p>
          <a:p>
            <a:pPr>
              <a:spcBef>
                <a:spcPts val="300"/>
              </a:spcBef>
            </a:pPr>
            <a:r>
              <a:rPr lang="ko-KR" altLang="en-US" sz="1400" dirty="0" err="1"/>
              <a:t>다익스트라</a:t>
            </a:r>
            <a:r>
              <a:rPr lang="ko-KR" altLang="en-US" sz="1400" dirty="0"/>
              <a:t> 알고리즘이란 이전까지 구한 최단 거리를 그대로 사용해가며 특정한 하나의 정점에서 다른 모든 정점으로 가는 최단 경로를 계산하는 알고리즘이다</a:t>
            </a:r>
            <a:r>
              <a:rPr lang="en-US" altLang="ko-KR" sz="1400" dirty="0"/>
              <a:t>. </a:t>
            </a:r>
          </a:p>
          <a:p>
            <a:pPr>
              <a:spcBef>
                <a:spcPts val="500"/>
              </a:spcBef>
            </a:pPr>
            <a:r>
              <a:rPr lang="ko-KR" altLang="en-US" sz="1400" dirty="0"/>
              <a:t>경로 계획 즉</a:t>
            </a:r>
            <a:r>
              <a:rPr lang="en-US" altLang="ko-KR" sz="1400" dirty="0"/>
              <a:t>, </a:t>
            </a:r>
            <a:r>
              <a:rPr lang="ko-KR" altLang="en-US" sz="1400" dirty="0"/>
              <a:t>출발지부터 목적지까지 갈 수 있는 경로를 찾는 데 있어서 생성된 지도 상에서 출발지와 목적지를 정해줬을 때 이 알고리즘을 이용해서 </a:t>
            </a:r>
            <a:r>
              <a:rPr lang="en-US" altLang="ko-KR" sz="1400" dirty="0"/>
              <a:t>global plan(</a:t>
            </a:r>
            <a:r>
              <a:rPr lang="ko-KR" altLang="en-US" sz="1400" dirty="0"/>
              <a:t>전체 경로</a:t>
            </a:r>
            <a:r>
              <a:rPr lang="en-US" altLang="ko-KR" sz="1400" dirty="0"/>
              <a:t>)</a:t>
            </a:r>
            <a:r>
              <a:rPr lang="ko-KR" altLang="en-US" sz="1400" dirty="0"/>
              <a:t>를 생성하고</a:t>
            </a:r>
            <a:r>
              <a:rPr lang="en-US" altLang="ko-KR" sz="1400" dirty="0"/>
              <a:t>, </a:t>
            </a:r>
            <a:r>
              <a:rPr lang="ko-KR" altLang="en-US" sz="1400" dirty="0"/>
              <a:t>실시간으로 움직이다가 </a:t>
            </a:r>
            <a:r>
              <a:rPr lang="ko-KR" altLang="en-US" sz="1400" dirty="0" err="1"/>
              <a:t>라이다에</a:t>
            </a:r>
            <a:r>
              <a:rPr lang="ko-KR" altLang="en-US" sz="1400" dirty="0"/>
              <a:t> 장애물이 감지되었을 때 </a:t>
            </a:r>
            <a:r>
              <a:rPr lang="ko-KR" altLang="en-US" sz="1400" dirty="0" err="1"/>
              <a:t>라이다의</a:t>
            </a:r>
            <a:r>
              <a:rPr lang="ko-KR" altLang="en-US" sz="1400" dirty="0"/>
              <a:t> 감지 거리인 </a:t>
            </a:r>
            <a:r>
              <a:rPr lang="en-US" altLang="ko-KR" sz="1400" dirty="0"/>
              <a:t>2m</a:t>
            </a:r>
            <a:r>
              <a:rPr lang="ko-KR" altLang="en-US" sz="1400" dirty="0"/>
              <a:t>로 설정한 </a:t>
            </a:r>
            <a:r>
              <a:rPr lang="en-US" altLang="ko-KR" sz="1400" dirty="0"/>
              <a:t>local plan(</a:t>
            </a:r>
            <a:r>
              <a:rPr lang="ko-KR" altLang="en-US" sz="1400" dirty="0"/>
              <a:t>실시간 경로</a:t>
            </a:r>
            <a:r>
              <a:rPr lang="en-US" altLang="ko-KR" sz="1400" dirty="0"/>
              <a:t>)</a:t>
            </a:r>
            <a:r>
              <a:rPr lang="ko-KR" altLang="en-US" sz="1400" dirty="0"/>
              <a:t>에 대해서 </a:t>
            </a:r>
            <a:r>
              <a:rPr lang="ko-KR" altLang="en-US" sz="1400" dirty="0" err="1"/>
              <a:t>다익스트라</a:t>
            </a:r>
            <a:r>
              <a:rPr lang="ko-KR" altLang="en-US" sz="1400" dirty="0"/>
              <a:t> 알고리즘을 통해서 최단 경로를 재탐색해 변경된 </a:t>
            </a:r>
            <a:r>
              <a:rPr lang="en-US" altLang="ko-KR" sz="1400" dirty="0"/>
              <a:t>local plan</a:t>
            </a:r>
            <a:r>
              <a:rPr lang="ko-KR" altLang="en-US" sz="1400" dirty="0"/>
              <a:t>과 그 이후의 </a:t>
            </a:r>
            <a:r>
              <a:rPr lang="en-US" altLang="ko-KR" sz="1400" dirty="0"/>
              <a:t>global plan</a:t>
            </a:r>
            <a:r>
              <a:rPr lang="ko-KR" altLang="en-US" sz="1400" dirty="0"/>
              <a:t>을 다시 이어 붙여서 전체 경로를 </a:t>
            </a:r>
            <a:r>
              <a:rPr lang="ko-KR" altLang="en-US" sz="1400" dirty="0" err="1"/>
              <a:t>재생성함으로써</a:t>
            </a:r>
            <a:r>
              <a:rPr lang="ko-KR" altLang="en-US" sz="1400" dirty="0"/>
              <a:t> 아래의 그림처럼 장애물을 회피해서 자율 주행을 할 수 있도록 변형하여 사용하였다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FB0F62F-46FC-E900-72B9-F82D81C863FF}"/>
              </a:ext>
            </a:extLst>
          </p:cNvPr>
          <p:cNvSpPr/>
          <p:nvPr/>
        </p:nvSpPr>
        <p:spPr>
          <a:xfrm>
            <a:off x="3059832" y="4888021"/>
            <a:ext cx="1296143" cy="17883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2A3834-F616-A163-D185-BCFB4ABD6C9C}"/>
              </a:ext>
            </a:extLst>
          </p:cNvPr>
          <p:cNvSpPr/>
          <p:nvPr/>
        </p:nvSpPr>
        <p:spPr>
          <a:xfrm>
            <a:off x="8014416" y="5445224"/>
            <a:ext cx="501991" cy="49063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B541EA2-8BD1-2AEE-AF01-74E9E0ABCED7}"/>
              </a:ext>
            </a:extLst>
          </p:cNvPr>
          <p:cNvSpPr/>
          <p:nvPr/>
        </p:nvSpPr>
        <p:spPr>
          <a:xfrm>
            <a:off x="6122672" y="5021902"/>
            <a:ext cx="432048" cy="42805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1FA359-656B-54C1-479F-FC7969DB0932}"/>
              </a:ext>
            </a:extLst>
          </p:cNvPr>
          <p:cNvCxnSpPr>
            <a:cxnSpLocks/>
          </p:cNvCxnSpPr>
          <p:nvPr/>
        </p:nvCxnSpPr>
        <p:spPr>
          <a:xfrm flipH="1" flipV="1">
            <a:off x="6084168" y="4509120"/>
            <a:ext cx="216024" cy="50805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AD125C2-B6EB-FCA3-B541-8439DE46A230}"/>
              </a:ext>
            </a:extLst>
          </p:cNvPr>
          <p:cNvSpPr/>
          <p:nvPr/>
        </p:nvSpPr>
        <p:spPr>
          <a:xfrm>
            <a:off x="6128976" y="5484716"/>
            <a:ext cx="216024" cy="26422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60CC4A8-0BF9-E885-40C8-9FA0952C1E4C}"/>
              </a:ext>
            </a:extLst>
          </p:cNvPr>
          <p:cNvCxnSpPr>
            <a:cxnSpLocks/>
          </p:cNvCxnSpPr>
          <p:nvPr/>
        </p:nvCxnSpPr>
        <p:spPr>
          <a:xfrm>
            <a:off x="6321880" y="5743825"/>
            <a:ext cx="206211" cy="31898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8F7B431-40CE-DD14-434F-FFD9B568D2DC}"/>
              </a:ext>
            </a:extLst>
          </p:cNvPr>
          <p:cNvSpPr txBox="1"/>
          <p:nvPr/>
        </p:nvSpPr>
        <p:spPr>
          <a:xfrm>
            <a:off x="6414447" y="6071155"/>
            <a:ext cx="67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로봇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6D4C021-04F4-77BD-C8C3-4F6156238D5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8442892" y="4290367"/>
            <a:ext cx="161556" cy="12267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1E4BD7D-E468-50A3-222B-2A8DA27E8F8B}"/>
              </a:ext>
            </a:extLst>
          </p:cNvPr>
          <p:cNvSpPr txBox="1"/>
          <p:nvPr/>
        </p:nvSpPr>
        <p:spPr>
          <a:xfrm>
            <a:off x="8183074" y="4010753"/>
            <a:ext cx="189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Local plan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E718F7-CA7B-1A03-C05A-5644AAA96402}"/>
              </a:ext>
            </a:extLst>
          </p:cNvPr>
          <p:cNvCxnSpPr>
            <a:cxnSpLocks/>
          </p:cNvCxnSpPr>
          <p:nvPr/>
        </p:nvCxnSpPr>
        <p:spPr>
          <a:xfrm flipH="1" flipV="1">
            <a:off x="3310074" y="4598144"/>
            <a:ext cx="158760" cy="35907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6FDB4-B93F-6CA1-E852-C51D9452A426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94CEC73-8C34-8A47-BDA9-A487140993EE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A6C17F-3FED-8BB9-8522-888FD248D3AD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FC9FBD72-D665-235D-7D0A-EFF78B4A02E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1952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하드웨어 설계도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9702" name="Picture 2">
            <a:extLst>
              <a:ext uri="{FF2B5EF4-FFF2-40B4-BE49-F238E27FC236}">
                <a16:creationId xmlns:a16="http://schemas.microsoft.com/office/drawing/2014/main" id="{8CD36315-1A49-5FE1-7420-AA2F5FE4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216FAE6F-0683-5AA7-B04F-1E8AC255D32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081AB0-E392-C287-A340-5A741A458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CFBE74-0D3E-2494-405D-47CDEC56E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1396682"/>
            <a:ext cx="8928546" cy="52006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85B78F-0FF9-14B3-B6CD-68BE6057D3CC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DADFD1-F6C0-F951-59A5-C52DC30A42CD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8E58F82-ED00-92AB-9C29-A024C4C038C8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11B8487-E0D1-8265-6326-CAE73433CBD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기술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6150" name="Picture 2">
            <a:extLst>
              <a:ext uri="{FF2B5EF4-FFF2-40B4-BE49-F238E27FC236}">
                <a16:creationId xmlns:a16="http://schemas.microsoft.com/office/drawing/2014/main" id="{A6907ACB-8E96-A5E3-C140-D2A927736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2F9F8A77-46BE-084E-1054-0681BF51258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F90578-6075-7AFA-FB91-928EAE672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03B372D-6585-DC85-4E66-F80309C0B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63" y="791191"/>
            <a:ext cx="3845892" cy="4268842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8303118-A44E-B4B1-C27B-179BBA252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" y="1526386"/>
            <a:ext cx="4833139" cy="3659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B748B5-0DF4-AFE8-83FC-F8C00EDAFD5A}"/>
              </a:ext>
            </a:extLst>
          </p:cNvPr>
          <p:cNvSpPr txBox="1"/>
          <p:nvPr/>
        </p:nvSpPr>
        <p:spPr>
          <a:xfrm>
            <a:off x="222119" y="1286840"/>
            <a:ext cx="4176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/>
              <a:t>배달로봇을 개발하고 만드는 한국기업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3BCC5-6799-6D3B-76C7-4FAD50578FE4}"/>
              </a:ext>
            </a:extLst>
          </p:cNvPr>
          <p:cNvSpPr txBox="1"/>
          <p:nvPr/>
        </p:nvSpPr>
        <p:spPr>
          <a:xfrm>
            <a:off x="272824" y="5216224"/>
            <a:ext cx="8598352" cy="140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500" b="0" i="0" dirty="0">
                <a:solidFill>
                  <a:srgbClr val="111111"/>
                </a:solidFill>
                <a:effectLst/>
                <a:latin typeface="+mn-lt"/>
              </a:rPr>
              <a:t>시장조사업체 넥스트 </a:t>
            </a:r>
            <a:r>
              <a:rPr lang="ko-KR" altLang="en-US" sz="1500" b="0" i="0" dirty="0" err="1">
                <a:solidFill>
                  <a:srgbClr val="111111"/>
                </a:solidFill>
                <a:effectLst/>
                <a:latin typeface="+mn-lt"/>
              </a:rPr>
              <a:t>무브</a:t>
            </a:r>
            <a:r>
              <a:rPr lang="ko-KR" altLang="en-US" sz="1500" b="0" i="0" dirty="0">
                <a:solidFill>
                  <a:srgbClr val="111111"/>
                </a:solidFill>
                <a:effectLst/>
                <a:latin typeface="+mn-lt"/>
              </a:rPr>
              <a:t> </a:t>
            </a:r>
            <a:r>
              <a:rPr lang="ko-KR" altLang="en-US" sz="1500" b="0" i="0" dirty="0" err="1">
                <a:solidFill>
                  <a:srgbClr val="111111"/>
                </a:solidFill>
                <a:effectLst/>
                <a:latin typeface="+mn-lt"/>
              </a:rPr>
              <a:t>스트래티지</a:t>
            </a:r>
            <a:r>
              <a:rPr lang="ko-KR" altLang="en-US" sz="1500" b="0" i="0" dirty="0">
                <a:solidFill>
                  <a:srgbClr val="111111"/>
                </a:solidFill>
                <a:effectLst/>
                <a:latin typeface="+mn-lt"/>
              </a:rPr>
              <a:t> 컨설팅</a:t>
            </a:r>
            <a:r>
              <a:rPr lang="en-US" altLang="ko-KR" sz="1500" b="0" i="0" dirty="0">
                <a:solidFill>
                  <a:srgbClr val="111111"/>
                </a:solidFill>
                <a:effectLst/>
                <a:latin typeface="+mn-lt"/>
              </a:rPr>
              <a:t>(Next Move Strategy Consulting)</a:t>
            </a:r>
            <a:r>
              <a:rPr lang="ko-KR" altLang="en-US" sz="1500" b="0" i="0" dirty="0">
                <a:solidFill>
                  <a:srgbClr val="111111"/>
                </a:solidFill>
                <a:effectLst/>
                <a:latin typeface="+mn-lt"/>
              </a:rPr>
              <a:t>에</a:t>
            </a:r>
            <a:br>
              <a:rPr lang="en-US" altLang="ko-KR" sz="1500" b="0" i="0" dirty="0">
                <a:solidFill>
                  <a:srgbClr val="111111"/>
                </a:solidFill>
                <a:effectLst/>
                <a:latin typeface="+mn-lt"/>
              </a:rPr>
            </a:br>
            <a:r>
              <a:rPr lang="ko-KR" altLang="en-US" sz="1500" b="0" i="0" dirty="0">
                <a:solidFill>
                  <a:srgbClr val="111111"/>
                </a:solidFill>
                <a:effectLst/>
                <a:latin typeface="+mn-lt"/>
              </a:rPr>
              <a:t>따르면 세계 자율주행 로봇 시장은 </a:t>
            </a:r>
            <a:r>
              <a:rPr lang="en-US" altLang="ko-KR" sz="1500" b="0" i="0" dirty="0">
                <a:solidFill>
                  <a:srgbClr val="111111"/>
                </a:solidFill>
                <a:effectLst/>
                <a:latin typeface="+mn-lt"/>
              </a:rPr>
              <a:t>2021</a:t>
            </a:r>
            <a:r>
              <a:rPr lang="ko-KR" altLang="en-US" sz="1500" b="0" i="0" dirty="0">
                <a:solidFill>
                  <a:srgbClr val="111111"/>
                </a:solidFill>
                <a:effectLst/>
                <a:latin typeface="+mn-lt"/>
              </a:rPr>
              <a:t>년 </a:t>
            </a:r>
            <a:r>
              <a:rPr lang="en-US" altLang="ko-KR" sz="1500" b="0" i="0" dirty="0">
                <a:solidFill>
                  <a:srgbClr val="111111"/>
                </a:solidFill>
                <a:effectLst/>
                <a:latin typeface="+mn-lt"/>
              </a:rPr>
              <a:t>16</a:t>
            </a:r>
            <a:r>
              <a:rPr lang="ko-KR" altLang="en-US" sz="1500" b="0" i="0" dirty="0">
                <a:solidFill>
                  <a:srgbClr val="111111"/>
                </a:solidFill>
                <a:effectLst/>
                <a:latin typeface="+mn-lt"/>
              </a:rPr>
              <a:t>억 </a:t>
            </a:r>
            <a:r>
              <a:rPr lang="en-US" altLang="ko-KR" sz="1500" b="0" i="0" dirty="0">
                <a:solidFill>
                  <a:srgbClr val="111111"/>
                </a:solidFill>
                <a:effectLst/>
                <a:latin typeface="+mn-lt"/>
              </a:rPr>
              <a:t>1000</a:t>
            </a:r>
            <a:r>
              <a:rPr lang="ko-KR" altLang="en-US" sz="1500" b="0" i="0" dirty="0">
                <a:solidFill>
                  <a:srgbClr val="111111"/>
                </a:solidFill>
                <a:effectLst/>
                <a:latin typeface="+mn-lt"/>
              </a:rPr>
              <a:t>만 달러</a:t>
            </a:r>
            <a:r>
              <a:rPr lang="en-US" altLang="ko-KR" sz="1500" b="0" i="0" dirty="0">
                <a:solidFill>
                  <a:srgbClr val="111111"/>
                </a:solidFill>
                <a:effectLst/>
                <a:latin typeface="+mn-lt"/>
              </a:rPr>
              <a:t>(</a:t>
            </a:r>
            <a:r>
              <a:rPr lang="ko-KR" altLang="en-US" sz="1500" b="0" i="0" dirty="0">
                <a:solidFill>
                  <a:srgbClr val="111111"/>
                </a:solidFill>
                <a:effectLst/>
                <a:latin typeface="+mn-lt"/>
              </a:rPr>
              <a:t>약</a:t>
            </a:r>
            <a:r>
              <a:rPr lang="en-US" altLang="ko-KR" sz="1500" dirty="0">
                <a:solidFill>
                  <a:srgbClr val="111111"/>
                </a:solidFill>
                <a:latin typeface="+mn-lt"/>
              </a:rPr>
              <a:t> 2</a:t>
            </a:r>
            <a:r>
              <a:rPr lang="ko-KR" altLang="en-US" sz="1500" dirty="0">
                <a:solidFill>
                  <a:srgbClr val="111111"/>
                </a:solidFill>
                <a:latin typeface="+mn-lt"/>
              </a:rPr>
              <a:t>조원</a:t>
            </a:r>
            <a:r>
              <a:rPr lang="en-US" altLang="ko-KR" sz="1500" dirty="0">
                <a:solidFill>
                  <a:srgbClr val="111111"/>
                </a:solidFill>
                <a:latin typeface="+mn-lt"/>
              </a:rPr>
              <a:t>)</a:t>
            </a:r>
            <a:r>
              <a:rPr lang="ko-KR" altLang="en-US" sz="1500" dirty="0">
                <a:solidFill>
                  <a:srgbClr val="111111"/>
                </a:solidFill>
                <a:latin typeface="+mn-lt"/>
              </a:rPr>
              <a:t>으로 추산된다</a:t>
            </a:r>
            <a:r>
              <a:rPr lang="en-US" altLang="ko-KR" sz="1500" dirty="0">
                <a:solidFill>
                  <a:srgbClr val="111111"/>
                </a:solidFill>
                <a:latin typeface="+mn-lt"/>
              </a:rPr>
              <a:t>.</a:t>
            </a:r>
            <a:r>
              <a:rPr lang="ko-KR" altLang="en-US" sz="1500" b="0" i="0" dirty="0">
                <a:solidFill>
                  <a:srgbClr val="111111"/>
                </a:solidFill>
                <a:effectLst/>
                <a:latin typeface="+mn-lt"/>
              </a:rPr>
              <a:t> </a:t>
            </a:r>
            <a:r>
              <a:rPr lang="en-US" altLang="ko-KR" sz="1500" b="0" i="0" dirty="0">
                <a:solidFill>
                  <a:srgbClr val="111111"/>
                </a:solidFill>
                <a:effectLst/>
                <a:latin typeface="+mn-lt"/>
              </a:rPr>
              <a:t>2022</a:t>
            </a:r>
            <a:r>
              <a:rPr lang="ko-KR" altLang="en-US" sz="1500" b="0" i="0" dirty="0">
                <a:solidFill>
                  <a:srgbClr val="111111"/>
                </a:solidFill>
                <a:effectLst/>
                <a:latin typeface="+mn-lt"/>
              </a:rPr>
              <a:t>년부터 </a:t>
            </a:r>
            <a:r>
              <a:rPr lang="en-US" altLang="ko-KR" sz="1500" dirty="0">
                <a:solidFill>
                  <a:srgbClr val="111111"/>
                </a:solidFill>
                <a:latin typeface="+mn-lt"/>
              </a:rPr>
              <a:t>2030</a:t>
            </a:r>
            <a:r>
              <a:rPr lang="ko-KR" altLang="en-US" sz="1500" dirty="0">
                <a:solidFill>
                  <a:srgbClr val="111111"/>
                </a:solidFill>
                <a:latin typeface="+mn-lt"/>
              </a:rPr>
              <a:t>까지 연평균 </a:t>
            </a:r>
            <a:r>
              <a:rPr lang="en-US" altLang="ko-KR" sz="1500" dirty="0">
                <a:solidFill>
                  <a:srgbClr val="111111"/>
                </a:solidFill>
                <a:latin typeface="+mn-lt"/>
              </a:rPr>
              <a:t>34.3%</a:t>
            </a:r>
            <a:r>
              <a:rPr lang="ko-KR" altLang="en-US" sz="1500" dirty="0">
                <a:solidFill>
                  <a:srgbClr val="111111"/>
                </a:solidFill>
                <a:latin typeface="+mn-lt"/>
              </a:rPr>
              <a:t>씩 성장해 </a:t>
            </a:r>
            <a:r>
              <a:rPr lang="en-US" altLang="ko-KR" sz="1500" dirty="0">
                <a:solidFill>
                  <a:srgbClr val="111111"/>
                </a:solidFill>
                <a:latin typeface="+mn-lt"/>
              </a:rPr>
              <a:t>221</a:t>
            </a:r>
            <a:r>
              <a:rPr lang="ko-KR" altLang="en-US" sz="1500" dirty="0">
                <a:solidFill>
                  <a:srgbClr val="111111"/>
                </a:solidFill>
                <a:latin typeface="+mn-lt"/>
              </a:rPr>
              <a:t>억 </a:t>
            </a:r>
            <a:r>
              <a:rPr lang="en-US" altLang="ko-KR" sz="1500" dirty="0">
                <a:solidFill>
                  <a:srgbClr val="111111"/>
                </a:solidFill>
                <a:latin typeface="+mn-lt"/>
              </a:rPr>
              <a:t>5000</a:t>
            </a:r>
            <a:r>
              <a:rPr lang="ko-KR" altLang="en-US" sz="1500" dirty="0">
                <a:solidFill>
                  <a:srgbClr val="111111"/>
                </a:solidFill>
                <a:latin typeface="+mn-lt"/>
              </a:rPr>
              <a:t>만달러 </a:t>
            </a:r>
            <a:r>
              <a:rPr lang="en-US" altLang="ko-KR" sz="1500" dirty="0">
                <a:solidFill>
                  <a:srgbClr val="111111"/>
                </a:solidFill>
                <a:latin typeface="+mn-lt"/>
              </a:rPr>
              <a:t>(</a:t>
            </a:r>
            <a:r>
              <a:rPr lang="ko-KR" altLang="en-US" sz="1500" dirty="0">
                <a:solidFill>
                  <a:srgbClr val="111111"/>
                </a:solidFill>
                <a:latin typeface="+mn-lt"/>
              </a:rPr>
              <a:t>약 </a:t>
            </a:r>
            <a:r>
              <a:rPr lang="en-US" altLang="ko-KR" sz="1500" dirty="0">
                <a:solidFill>
                  <a:srgbClr val="111111"/>
                </a:solidFill>
                <a:latin typeface="+mn-lt"/>
              </a:rPr>
              <a:t>30</a:t>
            </a:r>
            <a:r>
              <a:rPr lang="ko-KR" altLang="en-US" sz="1500" dirty="0">
                <a:solidFill>
                  <a:srgbClr val="111111"/>
                </a:solidFill>
                <a:latin typeface="+mn-lt"/>
              </a:rPr>
              <a:t>조원</a:t>
            </a:r>
            <a:r>
              <a:rPr lang="en-US" altLang="ko-KR" sz="1500" dirty="0">
                <a:solidFill>
                  <a:srgbClr val="111111"/>
                </a:solidFill>
                <a:latin typeface="+mn-lt"/>
              </a:rPr>
              <a:t>) </a:t>
            </a:r>
            <a:r>
              <a:rPr lang="ko-KR" altLang="en-US" sz="1500" dirty="0">
                <a:solidFill>
                  <a:srgbClr val="111111"/>
                </a:solidFill>
                <a:latin typeface="+mn-lt"/>
              </a:rPr>
              <a:t>규모를 형성한다</a:t>
            </a:r>
            <a:r>
              <a:rPr lang="en-US" altLang="ko-KR" sz="1500" dirty="0">
                <a:solidFill>
                  <a:srgbClr val="111111"/>
                </a:solidFill>
              </a:rPr>
              <a:t>.</a:t>
            </a:r>
            <a:endParaRPr lang="en-US" altLang="ko-KR" sz="1500" b="0" i="0" dirty="0">
              <a:solidFill>
                <a:srgbClr val="111111"/>
              </a:solidFill>
              <a:effectLst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A90423-8C1C-36CE-A694-664707E7D4C7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1901FD9-D9E7-F6BC-C509-0EFD8F59CC9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4A2BBFD-BE08-5320-6552-139E25E74776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EC46044B-5A69-D240-A25B-91D14876B1B1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목록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0726" name="Picture 2">
            <a:extLst>
              <a:ext uri="{FF2B5EF4-FFF2-40B4-BE49-F238E27FC236}">
                <a16:creationId xmlns:a16="http://schemas.microsoft.com/office/drawing/2014/main" id="{7B66D98B-E766-57CD-A2DF-BF785BFBF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막힌 원호 34">
            <a:extLst>
              <a:ext uri="{FF2B5EF4-FFF2-40B4-BE49-F238E27FC236}">
                <a16:creationId xmlns:a16="http://schemas.microsoft.com/office/drawing/2014/main" id="{BF1E7ABE-86B6-90ED-ACAC-E0B8A699D3CD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0ADCCC-4DF9-F81B-A691-FB760EB20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67FCE4-3499-629C-B24D-39468DA1C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939647"/>
              </p:ext>
            </p:extLst>
          </p:nvPr>
        </p:nvGraphicFramePr>
        <p:xfrm>
          <a:off x="423862" y="1346197"/>
          <a:ext cx="8180388" cy="517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1834">
                  <a:extLst>
                    <a:ext uri="{9D8B030D-6E8A-4147-A177-3AD203B41FA5}">
                      <a16:colId xmlns:a16="http://schemas.microsoft.com/office/drawing/2014/main" val="2490188669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3860607424"/>
                    </a:ext>
                  </a:extLst>
                </a:gridCol>
                <a:gridCol w="4176266">
                  <a:extLst>
                    <a:ext uri="{9D8B030D-6E8A-4147-A177-3AD203B41FA5}">
                      <a16:colId xmlns:a16="http://schemas.microsoft.com/office/drawing/2014/main" val="1678059855"/>
                    </a:ext>
                  </a:extLst>
                </a:gridCol>
              </a:tblGrid>
              <a:tr h="60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분류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426954"/>
                  </a:ext>
                </a:extLst>
              </a:tr>
              <a:tr h="4570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SUP-01-01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마트 목록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777722"/>
                  </a:ext>
                </a:extLst>
              </a:tr>
              <a:tr h="4570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SUP-01-02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마트 검색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136582"/>
                  </a:ext>
                </a:extLst>
              </a:tr>
              <a:tr h="4570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MAP-01-01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주변 지도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165687"/>
                  </a:ext>
                </a:extLst>
              </a:tr>
              <a:tr h="4570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MAP-01-02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마트 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448523"/>
                  </a:ext>
                </a:extLst>
              </a:tr>
              <a:tr h="45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CAT-02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카테고리 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365142"/>
                  </a:ext>
                </a:extLst>
              </a:tr>
              <a:tr h="45704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PRO-02-01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목록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616211"/>
                  </a:ext>
                </a:extLst>
              </a:tr>
              <a:tr h="4570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PRO-02-0101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검색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942489"/>
                  </a:ext>
                </a:extLst>
              </a:tr>
              <a:tr h="4570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PRO-02-0102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정보 및 영양성분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691204"/>
                  </a:ext>
                </a:extLst>
              </a:tr>
              <a:tr h="4570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BKE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BKE-03-01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목록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361405"/>
                  </a:ext>
                </a:extLst>
              </a:tr>
              <a:tr h="4570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BKE-03-02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목록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387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86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7A66E-E537-0919-605B-2D593AC1B3BE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0A80D0-36FE-92BA-D72C-D2872A6543F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AABA5EC-9ECC-0632-EC8B-DA099E4E6C55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FBC12762-2531-F17A-0348-CE7097EB8091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비관계형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</a:rPr>
              <a:t> 정의서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</a:rPr>
              <a:t>-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ERD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6572CE07-9231-55C2-B7DA-2523B271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E3FB55B7-C449-83AF-DBA9-7B6436C9C992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752" name="Rectangle 2">
            <a:extLst>
              <a:ext uri="{FF2B5EF4-FFF2-40B4-BE49-F238E27FC236}">
                <a16:creationId xmlns:a16="http://schemas.microsoft.com/office/drawing/2014/main" id="{34AE3851-0BB4-34AB-2BEE-1BAAB189E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7CDA01-7923-2D8C-6D5B-C317A00E79EF}"/>
              </a:ext>
            </a:extLst>
          </p:cNvPr>
          <p:cNvSpPr/>
          <p:nvPr/>
        </p:nvSpPr>
        <p:spPr>
          <a:xfrm>
            <a:off x="196766" y="1848778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62AB45-46B5-5994-934A-E88A52D1C0A8}"/>
              </a:ext>
            </a:extLst>
          </p:cNvPr>
          <p:cNvSpPr/>
          <p:nvPr/>
        </p:nvSpPr>
        <p:spPr>
          <a:xfrm>
            <a:off x="4546516" y="1848778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33F188-640A-4C62-5A6E-FBFF624B6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도표, 텍스트, 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B837236A-9863-9380-7BCE-4AA08F391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3" y="2446767"/>
            <a:ext cx="4185597" cy="3102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1056A-5EB7-68AD-3489-F141D913FB1F}"/>
              </a:ext>
            </a:extLst>
          </p:cNvPr>
          <p:cNvSpPr txBox="1"/>
          <p:nvPr/>
        </p:nvSpPr>
        <p:spPr>
          <a:xfrm>
            <a:off x="138029" y="5549684"/>
            <a:ext cx="27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모든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: String</a:t>
            </a:r>
            <a:endParaRPr kumimoji="1" lang="ko-Kore-KR" altLang="en-US" dirty="0"/>
          </a:p>
        </p:txBody>
      </p:sp>
      <p:pic>
        <p:nvPicPr>
          <p:cNvPr id="7" name="그림 6" descr="도표, 스크린샷, 텍스트, 직사각형이(가) 표시된 사진&#10;&#10;자동 생성된 설명">
            <a:extLst>
              <a:ext uri="{FF2B5EF4-FFF2-40B4-BE49-F238E27FC236}">
                <a16:creationId xmlns:a16="http://schemas.microsoft.com/office/drawing/2014/main" id="{158D0A62-5609-A9EA-BE65-0D96D59D7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64" y="2461603"/>
            <a:ext cx="4228823" cy="3088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6D00B-72C3-0257-BFDA-D2C588CCB813}"/>
              </a:ext>
            </a:extLst>
          </p:cNvPr>
          <p:cNvSpPr txBox="1"/>
          <p:nvPr/>
        </p:nvSpPr>
        <p:spPr>
          <a:xfrm>
            <a:off x="423863" y="1354194"/>
            <a:ext cx="364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Firebase 2</a:t>
            </a:r>
            <a:r>
              <a:rPr kumimoji="1" lang="ko-KR" altLang="en-US" dirty="0"/>
              <a:t>종류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비스키마 방식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E2C567-1005-CD5C-02E5-560FB62AC6BA}"/>
              </a:ext>
            </a:extLst>
          </p:cNvPr>
          <p:cNvSpPr txBox="1"/>
          <p:nvPr/>
        </p:nvSpPr>
        <p:spPr>
          <a:xfrm>
            <a:off x="413410" y="2000306"/>
            <a:ext cx="364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FireStore</a:t>
            </a:r>
            <a:r>
              <a:rPr kumimoji="1" lang="en-US" altLang="ko-Kore-KR" dirty="0"/>
              <a:t> DB =&gt; </a:t>
            </a:r>
            <a:r>
              <a:rPr kumimoji="1" lang="ko-KR" altLang="en-US" dirty="0"/>
              <a:t>정적 </a:t>
            </a:r>
            <a:r>
              <a:rPr kumimoji="1" lang="en-US" altLang="ko-KR" dirty="0"/>
              <a:t>DB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2A482-3E41-7FB7-B84D-7032E10C4CFF}"/>
              </a:ext>
            </a:extLst>
          </p:cNvPr>
          <p:cNvSpPr txBox="1"/>
          <p:nvPr/>
        </p:nvSpPr>
        <p:spPr>
          <a:xfrm>
            <a:off x="4729611" y="2025298"/>
            <a:ext cx="364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RealTime</a:t>
            </a:r>
            <a:r>
              <a:rPr kumimoji="1" lang="en-US" altLang="ko-Kore-KR" dirty="0"/>
              <a:t> DB =&gt; </a:t>
            </a:r>
            <a:r>
              <a:rPr kumimoji="1" lang="ko-KR" altLang="en-US" dirty="0"/>
              <a:t>동적 </a:t>
            </a:r>
            <a:r>
              <a:rPr kumimoji="1" lang="en-US" altLang="ko-KR" dirty="0"/>
              <a:t>DB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488836-88A4-825F-14FF-004DC5589B94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6E0664-61B6-E43B-36B7-C865F2DB4D51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71B52F0-1119-F85D-E497-777DA6B45C1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8D8AA074-F6DF-C83D-CADA-B341759F12F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2774" name="Picture 2">
            <a:extLst>
              <a:ext uri="{FF2B5EF4-FFF2-40B4-BE49-F238E27FC236}">
                <a16:creationId xmlns:a16="http://schemas.microsoft.com/office/drawing/2014/main" id="{EEEA171A-AC5D-73BB-9B19-C735725E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CD8C78E-3CB4-5EBC-6D44-1A3F8764FEB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DCA744-7D0D-543A-7EB9-3FDC73A64E35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2BAEF-97F0-8D47-6309-960CA668F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9085D-F1FA-C665-B7CC-07508C462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525340"/>
            <a:ext cx="3312368" cy="4588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DF7BC5-00F9-F66F-E444-BEE88F945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892924"/>
            <a:ext cx="3825572" cy="3924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64849-A12F-87D1-89B6-42D191154E91}"/>
              </a:ext>
            </a:extLst>
          </p:cNvPr>
          <p:cNvSpPr txBox="1"/>
          <p:nvPr/>
        </p:nvSpPr>
        <p:spPr>
          <a:xfrm>
            <a:off x="323850" y="1156008"/>
            <a:ext cx="8351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Product </a:t>
            </a:r>
            <a:r>
              <a:rPr lang="ko-KR" altLang="en-US" sz="1400" dirty="0"/>
              <a:t>클래스는 </a:t>
            </a:r>
            <a:r>
              <a:rPr lang="en-US" altLang="ko-KR" sz="1400" dirty="0"/>
              <a:t>Google DB</a:t>
            </a:r>
            <a:r>
              <a:rPr lang="ko-KR" altLang="en-US" sz="1400" dirty="0"/>
              <a:t>에 데이터를 넣고 빼기 위한 뼈대의 역할 담당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488836-88A4-825F-14FF-004DC5589B94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6E0664-61B6-E43B-36B7-C865F2DB4D51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71B52F0-1119-F85D-E497-777DA6B45C1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8D8AA074-F6DF-C83D-CADA-B341759F12F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2774" name="Picture 2">
            <a:extLst>
              <a:ext uri="{FF2B5EF4-FFF2-40B4-BE49-F238E27FC236}">
                <a16:creationId xmlns:a16="http://schemas.microsoft.com/office/drawing/2014/main" id="{EEEA171A-AC5D-73BB-9B19-C735725E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CD8C78E-3CB4-5EBC-6D44-1A3F8764FEB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DCA744-7D0D-543A-7EB9-3FDC73A64E35}"/>
              </a:ext>
            </a:extLst>
          </p:cNvPr>
          <p:cNvSpPr/>
          <p:nvPr/>
        </p:nvSpPr>
        <p:spPr>
          <a:xfrm>
            <a:off x="141932" y="1924173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2BAEF-97F0-8D47-6309-960CA668F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F6DE1C-EAC4-428D-1459-E5B9752A9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1988840"/>
            <a:ext cx="7704856" cy="4627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2C22A-C6A6-8D27-3D3F-D4A25A8583B4}"/>
              </a:ext>
            </a:extLst>
          </p:cNvPr>
          <p:cNvSpPr txBox="1"/>
          <p:nvPr/>
        </p:nvSpPr>
        <p:spPr>
          <a:xfrm>
            <a:off x="141932" y="1161826"/>
            <a:ext cx="8740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마트에서 해당 상품들에 대한 </a:t>
            </a:r>
            <a:r>
              <a:rPr lang="en-US" altLang="ko-KR" sz="1400" dirty="0"/>
              <a:t>Data</a:t>
            </a:r>
            <a:r>
              <a:rPr lang="ko-KR" altLang="en-US" sz="1400" dirty="0"/>
              <a:t>를 미리 담은 </a:t>
            </a:r>
            <a:r>
              <a:rPr lang="en-US" altLang="ko-KR" sz="1400" dirty="0" err="1"/>
              <a:t>Firestore</a:t>
            </a:r>
            <a:r>
              <a:rPr lang="ko-KR" altLang="en-US" sz="1400" dirty="0"/>
              <a:t>와 검색 엔진인 </a:t>
            </a:r>
            <a:r>
              <a:rPr lang="en-US" altLang="ko-KR" sz="1400" dirty="0" err="1"/>
              <a:t>Algolia</a:t>
            </a:r>
            <a:r>
              <a:rPr lang="ko-KR" altLang="en-US" sz="1400" dirty="0"/>
              <a:t>를 연동시켜 검색 키워드를 입력 </a:t>
            </a:r>
            <a:r>
              <a:rPr lang="ko-KR" altLang="en-US" sz="1400" dirty="0" err="1"/>
              <a:t>안했을때는</a:t>
            </a:r>
            <a:r>
              <a:rPr lang="ko-KR" altLang="en-US" sz="1400" dirty="0"/>
              <a:t> 전체 데이터를 가져오고</a:t>
            </a:r>
            <a:r>
              <a:rPr lang="en-US" altLang="ko-KR" sz="1400" dirty="0"/>
              <a:t>, </a:t>
            </a:r>
            <a:r>
              <a:rPr lang="ko-KR" altLang="en-US" sz="1400" dirty="0"/>
              <a:t>특정 키워드를 </a:t>
            </a:r>
            <a:r>
              <a:rPr lang="ko-KR" altLang="en-US" sz="1400" dirty="0" err="1"/>
              <a:t>입력했을때는</a:t>
            </a:r>
            <a:r>
              <a:rPr lang="ko-KR" altLang="en-US" sz="1400" dirty="0"/>
              <a:t> 해당하는 데이터만 가져와 더 깊은 검색을 가능하도록 하는 코드</a:t>
            </a:r>
          </a:p>
        </p:txBody>
      </p:sp>
    </p:spTree>
    <p:extLst>
      <p:ext uri="{BB962C8B-B14F-4D97-AF65-F5344CB8AC3E}">
        <p14:creationId xmlns:p14="http://schemas.microsoft.com/office/powerpoint/2010/main" val="274796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488836-88A4-825F-14FF-004DC5589B94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6E0664-61B6-E43B-36B7-C865F2DB4D51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71B52F0-1119-F85D-E497-777DA6B45C1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8D8AA074-F6DF-C83D-CADA-B341759F12F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(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3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2774" name="Picture 2">
            <a:extLst>
              <a:ext uri="{FF2B5EF4-FFF2-40B4-BE49-F238E27FC236}">
                <a16:creationId xmlns:a16="http://schemas.microsoft.com/office/drawing/2014/main" id="{EEEA171A-AC5D-73BB-9B19-C735725E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CD8C78E-3CB4-5EBC-6D44-1A3F8764FEB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DCA744-7D0D-543A-7EB9-3FDC73A64E35}"/>
              </a:ext>
            </a:extLst>
          </p:cNvPr>
          <p:cNvSpPr/>
          <p:nvPr/>
        </p:nvSpPr>
        <p:spPr>
          <a:xfrm>
            <a:off x="162719" y="1872556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2BAEF-97F0-8D47-6309-960CA668F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8D15E7-7A40-BC08-D708-D8826384D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55" y="1971288"/>
            <a:ext cx="7687499" cy="4523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3B9CFD-5E83-8F91-C8A0-7F1905F18B77}"/>
              </a:ext>
            </a:extLst>
          </p:cNvPr>
          <p:cNvSpPr txBox="1"/>
          <p:nvPr/>
        </p:nvSpPr>
        <p:spPr>
          <a:xfrm>
            <a:off x="323850" y="1156008"/>
            <a:ext cx="8351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위에서 전체 값을 담은 </a:t>
            </a:r>
            <a:r>
              <a:rPr lang="en-US" altLang="ko-KR" sz="1400" dirty="0"/>
              <a:t>Product </a:t>
            </a:r>
            <a:r>
              <a:rPr lang="ko-KR" altLang="en-US" sz="1400" dirty="0"/>
              <a:t>타입 배열에서 사용자가 선택한 제품을 해당 인덱스를 통해 </a:t>
            </a:r>
            <a:r>
              <a:rPr lang="en-US" altLang="ko-KR" sz="1400" dirty="0"/>
              <a:t>Realtime DB</a:t>
            </a:r>
            <a:r>
              <a:rPr lang="ko-KR" altLang="en-US" sz="1400" dirty="0"/>
              <a:t>에 넣는 코드이다 즉</a:t>
            </a:r>
            <a:r>
              <a:rPr lang="en-US" altLang="ko-KR" sz="1400" dirty="0"/>
              <a:t>, </a:t>
            </a:r>
            <a:r>
              <a:rPr lang="ko-KR" altLang="en-US" sz="1400" dirty="0"/>
              <a:t>정적 </a:t>
            </a:r>
            <a:r>
              <a:rPr lang="en-US" altLang="ko-KR" sz="1400" dirty="0"/>
              <a:t>DB</a:t>
            </a:r>
            <a:r>
              <a:rPr lang="ko-KR" altLang="en-US" sz="1400" dirty="0"/>
              <a:t>인 </a:t>
            </a:r>
            <a:r>
              <a:rPr lang="en-US" altLang="ko-KR" sz="1400" dirty="0" err="1"/>
              <a:t>Firestore</a:t>
            </a:r>
            <a:r>
              <a:rPr lang="en-US" altLang="ko-KR" sz="1400" dirty="0"/>
              <a:t> </a:t>
            </a:r>
            <a:r>
              <a:rPr lang="ko-KR" altLang="en-US" sz="1400" dirty="0"/>
              <a:t>에서 동적 </a:t>
            </a:r>
            <a:r>
              <a:rPr lang="en-US" altLang="ko-KR" sz="1400" dirty="0"/>
              <a:t>DB</a:t>
            </a:r>
            <a:r>
              <a:rPr lang="ko-KR" altLang="en-US" sz="1400" dirty="0"/>
              <a:t>인 </a:t>
            </a:r>
            <a:r>
              <a:rPr lang="en-US" altLang="ko-KR" sz="1400" dirty="0"/>
              <a:t>Realtime DB</a:t>
            </a:r>
            <a:r>
              <a:rPr lang="ko-KR" altLang="en-US" sz="1400" dirty="0"/>
              <a:t>로 </a:t>
            </a:r>
            <a:r>
              <a:rPr lang="en-US" altLang="ko-KR" sz="1400" dirty="0"/>
              <a:t>Data</a:t>
            </a:r>
            <a:r>
              <a:rPr lang="ko-KR" altLang="en-US" sz="1400" dirty="0"/>
              <a:t>를 전송해서 해당 사용자와 관련된 </a:t>
            </a:r>
            <a:r>
              <a:rPr lang="en-US" altLang="ko-KR" sz="1400" dirty="0"/>
              <a:t>Data</a:t>
            </a:r>
            <a:r>
              <a:rPr lang="ko-KR" altLang="en-US" sz="1400" dirty="0"/>
              <a:t>만 따로 관리할 수 있도록 하는 코드이다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510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6E5259-F8EC-B941-E9BB-B036F508B8B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052AD6-652C-D84A-5D5A-6991AAD4864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A19F7BB-DBD1-600F-B9E1-F9EE27259F75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C2B52041-4801-23EE-E78A-E072E06C271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-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개발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환경 및 설명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4822" name="Picture 2">
            <a:extLst>
              <a:ext uri="{FF2B5EF4-FFF2-40B4-BE49-F238E27FC236}">
                <a16:creationId xmlns:a16="http://schemas.microsoft.com/office/drawing/2014/main" id="{C30064E5-66E1-DEEE-D237-776EA01C7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A81DAC9-991A-FAB9-174F-4E9A6AB18F9E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74A884-74F6-5725-C415-823A3995C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562860"/>
              </p:ext>
            </p:extLst>
          </p:nvPr>
        </p:nvGraphicFramePr>
        <p:xfrm>
          <a:off x="450850" y="1268412"/>
          <a:ext cx="8242300" cy="5184923"/>
        </p:xfrm>
        <a:graphic>
          <a:graphicData uri="http://schemas.openxmlformats.org/drawingml/2006/table">
            <a:tbl>
              <a:tblPr/>
              <a:tblGrid>
                <a:gridCol w="825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0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Studio(Hedgehog)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8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Google Maps SDK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 실외 지도 표시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(API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 사용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Algolia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검색 기능 구현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Firestore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 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이미지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거리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영양성분 등 데이터 저장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Realtime Database :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상품 목록 관리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375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JETSON NANO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DEVkit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로봇이 센서 값을 바탕으로 전반적인 동작 알고리즘을 적용하기 위해 사용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38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STM32F407VET6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로봇이 동작하기 위한 센서 값 데이터를 받기 위해 사용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4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UART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두 디바이스가 센서 값 등 데이터를 정보를 주고 받기 위해 사용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4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소켓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로봇과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사이의 통신을 하기 위해 사용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22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운영체제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Ubuntu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20.04 LTS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</a:t>
                      </a:r>
                    </a:p>
                  </a:txBody>
                  <a:tcPr marL="36000" marR="36000" marT="36001" marB="360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EE74C36-2A4A-E1A9-112E-FE012B921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</p:spTree>
    <p:extLst>
      <p:ext uri="{BB962C8B-B14F-4D97-AF65-F5344CB8AC3E}">
        <p14:creationId xmlns:p14="http://schemas.microsoft.com/office/powerpoint/2010/main" val="1875143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59E25E-0792-8B9A-442C-978D656E60D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168B2C9-F9BA-92B7-D47A-8ACD1A05BF6A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D568EF4-4DB9-BB61-A0C7-2B7A38669898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0034A53-92F7-5DFC-2387-AC707EA5EB6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기능 실사 사진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5846" name="Picture 2">
            <a:extLst>
              <a:ext uri="{FF2B5EF4-FFF2-40B4-BE49-F238E27FC236}">
                <a16:creationId xmlns:a16="http://schemas.microsoft.com/office/drawing/2014/main" id="{C8257644-E6F0-92A4-7DF2-E172E705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B9C7234B-C2D7-82A0-7393-A1FB33626943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A3B88-7A24-8F82-FDC8-539333E84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CE88A6-073C-E255-5311-05160AB84E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40" y="1730385"/>
            <a:ext cx="2700000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97ED3C-3586-EDBC-5329-D8C8DA9B80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086" y="1730385"/>
            <a:ext cx="2700000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2F56F2-E6B2-00F6-4A5F-060FE13781B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233" y="1730385"/>
            <a:ext cx="2700000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E2BE97-7E10-37BE-3E2E-28CFEC30DF22}"/>
              </a:ext>
            </a:extLst>
          </p:cNvPr>
          <p:cNvSpPr txBox="1"/>
          <p:nvPr/>
        </p:nvSpPr>
        <p:spPr>
          <a:xfrm>
            <a:off x="423863" y="5373216"/>
            <a:ext cx="22087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앱을 실행했을 때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9C778-6019-D32B-2B4D-D529B9DC95EB}"/>
              </a:ext>
            </a:extLst>
          </p:cNvPr>
          <p:cNvSpPr txBox="1"/>
          <p:nvPr/>
        </p:nvSpPr>
        <p:spPr>
          <a:xfrm>
            <a:off x="3367890" y="5373216"/>
            <a:ext cx="20379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지도를 켰을 때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13FDA-8D87-0190-5A59-820A99E9E894}"/>
              </a:ext>
            </a:extLst>
          </p:cNvPr>
          <p:cNvSpPr txBox="1"/>
          <p:nvPr/>
        </p:nvSpPr>
        <p:spPr>
          <a:xfrm>
            <a:off x="6141070" y="5373216"/>
            <a:ext cx="29103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마트 마커를 클릭했을 때 화면</a:t>
            </a:r>
          </a:p>
        </p:txBody>
      </p:sp>
    </p:spTree>
    <p:extLst>
      <p:ext uri="{BB962C8B-B14F-4D97-AF65-F5344CB8AC3E}">
        <p14:creationId xmlns:p14="http://schemas.microsoft.com/office/powerpoint/2010/main" val="1161600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59E25E-0792-8B9A-442C-978D656E60D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168B2C9-F9BA-92B7-D47A-8ACD1A05BF6A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D568EF4-4DB9-BB61-A0C7-2B7A38669898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0034A53-92F7-5DFC-2387-AC707EA5EB6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기능 실사 사진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5846" name="Picture 2">
            <a:extLst>
              <a:ext uri="{FF2B5EF4-FFF2-40B4-BE49-F238E27FC236}">
                <a16:creationId xmlns:a16="http://schemas.microsoft.com/office/drawing/2014/main" id="{C8257644-E6F0-92A4-7DF2-E172E705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B9C7234B-C2D7-82A0-7393-A1FB33626943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A3B88-7A24-8F82-FDC8-539333E84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E2BE97-7E10-37BE-3E2E-28CFEC30DF22}"/>
              </a:ext>
            </a:extLst>
          </p:cNvPr>
          <p:cNvSpPr txBox="1"/>
          <p:nvPr/>
        </p:nvSpPr>
        <p:spPr>
          <a:xfrm>
            <a:off x="310815" y="5373216"/>
            <a:ext cx="24739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마트를 선택했을 때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9C778-6019-D32B-2B4D-D529B9DC95EB}"/>
              </a:ext>
            </a:extLst>
          </p:cNvPr>
          <p:cNvSpPr txBox="1"/>
          <p:nvPr/>
        </p:nvSpPr>
        <p:spPr>
          <a:xfrm>
            <a:off x="3306526" y="5373216"/>
            <a:ext cx="25309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카테고리 변경했을 때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13FDA-8D87-0190-5A59-820A99E9E894}"/>
              </a:ext>
            </a:extLst>
          </p:cNvPr>
          <p:cNvSpPr txBox="1"/>
          <p:nvPr/>
        </p:nvSpPr>
        <p:spPr>
          <a:xfrm>
            <a:off x="6167092" y="5373216"/>
            <a:ext cx="29103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카테고리를 선택했을 때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A81E46-7B65-A27B-657F-9C14AE1221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67" y="1727030"/>
            <a:ext cx="2700000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162422-563D-535D-929F-253B4F9F34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8837" y="1727030"/>
            <a:ext cx="2700000" cy="36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815FBE-0EC1-F98F-46FD-CDC7A75D25B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908" y="1727030"/>
            <a:ext cx="27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36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59E25E-0792-8B9A-442C-978D656E60D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168B2C9-F9BA-92B7-D47A-8ACD1A05BF6A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D568EF4-4DB9-BB61-A0C7-2B7A38669898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0034A53-92F7-5DFC-2387-AC707EA5EB6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기능 실사 사진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5846" name="Picture 2">
            <a:extLst>
              <a:ext uri="{FF2B5EF4-FFF2-40B4-BE49-F238E27FC236}">
                <a16:creationId xmlns:a16="http://schemas.microsoft.com/office/drawing/2014/main" id="{C8257644-E6F0-92A4-7DF2-E172E705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B9C7234B-C2D7-82A0-7393-A1FB33626943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A3B88-7A24-8F82-FDC8-539333E84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E2BE97-7E10-37BE-3E2E-28CFEC30DF22}"/>
              </a:ext>
            </a:extLst>
          </p:cNvPr>
          <p:cNvSpPr txBox="1"/>
          <p:nvPr/>
        </p:nvSpPr>
        <p:spPr>
          <a:xfrm>
            <a:off x="310815" y="5371484"/>
            <a:ext cx="24739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카테고리 변경했을 때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9C778-6019-D32B-2B4D-D529B9DC95EB}"/>
              </a:ext>
            </a:extLst>
          </p:cNvPr>
          <p:cNvSpPr txBox="1"/>
          <p:nvPr/>
        </p:nvSpPr>
        <p:spPr>
          <a:xfrm>
            <a:off x="3668810" y="5371484"/>
            <a:ext cx="17695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 err="1"/>
              <a:t>스피너</a:t>
            </a:r>
            <a:r>
              <a:rPr lang="ko-KR" altLang="en-US" sz="1300" dirty="0"/>
              <a:t> 선택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13FDA-8D87-0190-5A59-820A99E9E894}"/>
              </a:ext>
            </a:extLst>
          </p:cNvPr>
          <p:cNvSpPr txBox="1"/>
          <p:nvPr/>
        </p:nvSpPr>
        <p:spPr>
          <a:xfrm>
            <a:off x="6583597" y="5371484"/>
            <a:ext cx="20773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상품 영양성분창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731DB7-7498-23B6-88AC-B71F0BA995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92" y="1723961"/>
            <a:ext cx="2700000" cy="36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786838-4C9A-A209-72B1-EBAD300A57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575" y="1723961"/>
            <a:ext cx="2700000" cy="36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1519D3-C5C3-EB6D-E6B8-326A2A38D14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255" y="1723961"/>
            <a:ext cx="27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11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59E25E-0792-8B9A-442C-978D656E60D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168B2C9-F9BA-92B7-D47A-8ACD1A05BF6A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D568EF4-4DB9-BB61-A0C7-2B7A38669898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0034A53-92F7-5DFC-2387-AC707EA5EB6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기능 실사 사진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5846" name="Picture 2">
            <a:extLst>
              <a:ext uri="{FF2B5EF4-FFF2-40B4-BE49-F238E27FC236}">
                <a16:creationId xmlns:a16="http://schemas.microsoft.com/office/drawing/2014/main" id="{C8257644-E6F0-92A4-7DF2-E172E705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B9C7234B-C2D7-82A0-7393-A1FB33626943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A3B88-7A24-8F82-FDC8-539333E84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E2BE97-7E10-37BE-3E2E-28CFEC30DF22}"/>
              </a:ext>
            </a:extLst>
          </p:cNvPr>
          <p:cNvSpPr txBox="1"/>
          <p:nvPr/>
        </p:nvSpPr>
        <p:spPr>
          <a:xfrm>
            <a:off x="3114180" y="5424511"/>
            <a:ext cx="2878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장바구니 버튼 클릭했을 때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9C778-6019-D32B-2B4D-D529B9DC95EB}"/>
              </a:ext>
            </a:extLst>
          </p:cNvPr>
          <p:cNvSpPr txBox="1"/>
          <p:nvPr/>
        </p:nvSpPr>
        <p:spPr>
          <a:xfrm>
            <a:off x="6660648" y="5424511"/>
            <a:ext cx="17695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장바구니 창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16F8C7-5901-BCBF-0A8B-B24137951F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575" y="1772816"/>
            <a:ext cx="2700000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A8B218-AD57-ED1A-3CC5-6AE6730ED3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413" y="1772816"/>
            <a:ext cx="2700000" cy="36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6E6D64-5C95-6E61-C352-18E610A6099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812" y="1772816"/>
            <a:ext cx="270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29484B-4564-44AB-F855-D747A6CBC7BF}"/>
              </a:ext>
            </a:extLst>
          </p:cNvPr>
          <p:cNvSpPr txBox="1"/>
          <p:nvPr/>
        </p:nvSpPr>
        <p:spPr>
          <a:xfrm>
            <a:off x="289860" y="5424863"/>
            <a:ext cx="24739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/>
              <a:t>상품 검색했을 때 화면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8822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B921FD-7A2C-B6FC-DF7B-D457B0A4A94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71D80A-C7AD-75B4-67E2-17C4C734113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74BED8-65EF-1812-99D7-8002FAD0DDA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EE1BF2E9-D4F9-CEB5-64A0-D857AA0C207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174" name="Picture 2">
            <a:extLst>
              <a:ext uri="{FF2B5EF4-FFF2-40B4-BE49-F238E27FC236}">
                <a16:creationId xmlns:a16="http://schemas.microsoft.com/office/drawing/2014/main" id="{F663FDBF-B9F4-2703-A26E-03785FFB5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D8347CA0-98AD-1366-9FCB-1D25AC10074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B50E44-6647-7E65-38DA-EBD2538B1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6D4E77-705B-6913-4A13-29F3660B4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65558"/>
              </p:ext>
            </p:extLst>
          </p:nvPr>
        </p:nvGraphicFramePr>
        <p:xfrm>
          <a:off x="435424" y="1470802"/>
          <a:ext cx="8168825" cy="4982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3765">
                  <a:extLst>
                    <a:ext uri="{9D8B030D-6E8A-4147-A177-3AD203B41FA5}">
                      <a16:colId xmlns:a16="http://schemas.microsoft.com/office/drawing/2014/main" val="617090032"/>
                    </a:ext>
                  </a:extLst>
                </a:gridCol>
                <a:gridCol w="1633765">
                  <a:extLst>
                    <a:ext uri="{9D8B030D-6E8A-4147-A177-3AD203B41FA5}">
                      <a16:colId xmlns:a16="http://schemas.microsoft.com/office/drawing/2014/main" val="1103348085"/>
                    </a:ext>
                  </a:extLst>
                </a:gridCol>
                <a:gridCol w="1633765">
                  <a:extLst>
                    <a:ext uri="{9D8B030D-6E8A-4147-A177-3AD203B41FA5}">
                      <a16:colId xmlns:a16="http://schemas.microsoft.com/office/drawing/2014/main" val="3587246319"/>
                    </a:ext>
                  </a:extLst>
                </a:gridCol>
                <a:gridCol w="1633765">
                  <a:extLst>
                    <a:ext uri="{9D8B030D-6E8A-4147-A177-3AD203B41FA5}">
                      <a16:colId xmlns:a16="http://schemas.microsoft.com/office/drawing/2014/main" val="3075200498"/>
                    </a:ext>
                  </a:extLst>
                </a:gridCol>
                <a:gridCol w="1633765">
                  <a:extLst>
                    <a:ext uri="{9D8B030D-6E8A-4147-A177-3AD203B41FA5}">
                      <a16:colId xmlns:a16="http://schemas.microsoft.com/office/drawing/2014/main" val="675587766"/>
                    </a:ext>
                  </a:extLst>
                </a:gridCol>
              </a:tblGrid>
              <a:tr h="71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업체명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본 프로젝트</a:t>
                      </a:r>
                      <a:endParaRPr lang="en-US" altLang="ko-KR" sz="15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 서비스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</a:rPr>
                        <a:t>픽포미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</a:rPr>
                        <a:t>써봇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</a:rPr>
                        <a:t>일라이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28180"/>
                  </a:ext>
                </a:extLst>
              </a:tr>
              <a:tr h="71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어플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로봇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어플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08511"/>
                  </a:ext>
                </a:extLst>
              </a:tr>
              <a:tr h="71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주요 고객층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비시각장애인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시각장애인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비시각장애인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시각장애인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비시각장애인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비시각장애인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756121"/>
                  </a:ext>
                </a:extLst>
              </a:tr>
              <a:tr h="71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상품 검색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30909"/>
                  </a:ext>
                </a:extLst>
              </a:tr>
              <a:tr h="71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상품 정보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51906"/>
                  </a:ext>
                </a:extLst>
              </a:tr>
              <a:tr h="71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자율 주행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197087"/>
                  </a:ext>
                </a:extLst>
              </a:tr>
              <a:tr h="71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최적의 </a:t>
                      </a:r>
                      <a:endParaRPr lang="en-US" altLang="ko-KR" sz="15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경로 안내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4344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59E25E-0792-8B9A-442C-978D656E60D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168B2C9-F9BA-92B7-D47A-8ACD1A05BF6A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D568EF4-4DB9-BB61-A0C7-2B7A38669898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0034A53-92F7-5DFC-2387-AC707EA5EB6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기능 실사 영상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5846" name="Picture 2">
            <a:extLst>
              <a:ext uri="{FF2B5EF4-FFF2-40B4-BE49-F238E27FC236}">
                <a16:creationId xmlns:a16="http://schemas.microsoft.com/office/drawing/2014/main" id="{C8257644-E6F0-92A4-7DF2-E172E705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B9C7234B-C2D7-82A0-7393-A1FB33626943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A3B88-7A24-8F82-FDC8-539333E843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2" name="앱영상">
            <a:hlinkClick r:id="" action="ppaction://media"/>
            <a:extLst>
              <a:ext uri="{FF2B5EF4-FFF2-40B4-BE49-F238E27FC236}">
                <a16:creationId xmlns:a16="http://schemas.microsoft.com/office/drawing/2014/main" id="{48C7E493-1BF2-A6EA-5427-4B939FA01D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850" y="1226010"/>
            <a:ext cx="84883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9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395ECD-2C35-FBA8-F74B-2B031A9C6B80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3E9AE59-9F87-E8CE-6E3F-0B1134724CB0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053006-D7B1-B313-E46E-FC9EBD56ADD4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A2B2BC8C-9C4E-6530-FEE2-8E4F7A53623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3095625" cy="319088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H/W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기능 실사사진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6870" name="Picture 2">
            <a:extLst>
              <a:ext uri="{FF2B5EF4-FFF2-40B4-BE49-F238E27FC236}">
                <a16:creationId xmlns:a16="http://schemas.microsoft.com/office/drawing/2014/main" id="{AACEABF1-C85A-909C-FDBC-35A099DED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34CE708-BF51-D94C-900A-2F311E05F40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E488E0-0E3C-129A-B582-66E8140A4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E5A450-89F8-1F4E-7852-2A12BBC2DC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63" y="1396434"/>
            <a:ext cx="3600400" cy="48005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D9386B-6A3C-21B0-4030-81EFEFC9C7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96434"/>
            <a:ext cx="3601799" cy="4802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395ECD-2C35-FBA8-F74B-2B031A9C6B80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3E9AE59-9F87-E8CE-6E3F-0B1134724CB0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053006-D7B1-B313-E46E-FC9EBD56ADD4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A2B2BC8C-9C4E-6530-FEE2-8E4F7A536239}"/>
              </a:ext>
            </a:extLst>
          </p:cNvPr>
          <p:cNvSpPr txBox="1">
            <a:spLocks/>
          </p:cNvSpPr>
          <p:nvPr/>
        </p:nvSpPr>
        <p:spPr>
          <a:xfrm>
            <a:off x="219516" y="682391"/>
            <a:ext cx="3095625" cy="319088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H/W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기능 실사 영상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6870" name="Picture 2">
            <a:extLst>
              <a:ext uri="{FF2B5EF4-FFF2-40B4-BE49-F238E27FC236}">
                <a16:creationId xmlns:a16="http://schemas.microsoft.com/office/drawing/2014/main" id="{AACEABF1-C85A-909C-FDBC-35A099DED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34CE708-BF51-D94C-900A-2F311E05F40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E488E0-0E3C-129A-B582-66E8140A4E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2" name="로봇 영상">
            <a:hlinkClick r:id="" action="ppaction://media"/>
            <a:extLst>
              <a:ext uri="{FF2B5EF4-FFF2-40B4-BE49-F238E27FC236}">
                <a16:creationId xmlns:a16="http://schemas.microsoft.com/office/drawing/2014/main" id="{6F383D8C-51DB-FA3E-09DD-F3CB8B510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9516" y="1647591"/>
            <a:ext cx="870496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7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395ECD-2C35-FBA8-F74B-2B031A9C6B80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3E9AE59-9F87-E8CE-6E3F-0B1134724CB0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053006-D7B1-B313-E46E-FC9EBD56ADD4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A2B2BC8C-9C4E-6530-FEE2-8E4F7A53623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3095625" cy="319088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H/W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기능 실사사진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6870" name="Picture 2">
            <a:extLst>
              <a:ext uri="{FF2B5EF4-FFF2-40B4-BE49-F238E27FC236}">
                <a16:creationId xmlns:a16="http://schemas.microsoft.com/office/drawing/2014/main" id="{AACEABF1-C85A-909C-FDBC-35A099DED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34CE708-BF51-D94C-900A-2F311E05F40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E488E0-0E3C-129A-B582-66E8140A4E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8" name="1m">
            <a:hlinkClick r:id="" action="ppaction://media"/>
            <a:extLst>
              <a:ext uri="{FF2B5EF4-FFF2-40B4-BE49-F238E27FC236}">
                <a16:creationId xmlns:a16="http://schemas.microsoft.com/office/drawing/2014/main" id="{4DF9E81E-BDA2-89D0-1C4F-BE40E5FE1B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45139" y="1112838"/>
            <a:ext cx="3111101" cy="55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5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BD99ED-FF1C-BABF-EEDB-F151EF03ACB8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1A63A5-738A-8E19-FDC4-4AF6F8DF589E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8A3D79B-F11C-8CAC-AA99-16826D57B27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51E7B830-334D-C9C3-7E99-D2C4EDDFCD78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프로젝트 관리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8918" name="Picture 2">
            <a:extLst>
              <a:ext uri="{FF2B5EF4-FFF2-40B4-BE49-F238E27FC236}">
                <a16:creationId xmlns:a16="http://schemas.microsoft.com/office/drawing/2014/main" id="{DE0948F9-44BB-008F-DBBD-0D24A68BD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BA2BBD0-54C1-9643-4318-4BFCE63B51D4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5DF607-BB1C-193F-5458-12B57FF0D24F}"/>
              </a:ext>
            </a:extLst>
          </p:cNvPr>
          <p:cNvSpPr/>
          <p:nvPr/>
        </p:nvSpPr>
        <p:spPr>
          <a:xfrm>
            <a:off x="222250" y="1473200"/>
            <a:ext cx="2794000" cy="46196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1267CC-D69E-5397-6AF1-78225340E519}"/>
              </a:ext>
            </a:extLst>
          </p:cNvPr>
          <p:cNvSpPr/>
          <p:nvPr/>
        </p:nvSpPr>
        <p:spPr>
          <a:xfrm>
            <a:off x="3132138" y="1468438"/>
            <a:ext cx="2879725" cy="46196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19BDCA-F451-AFFD-255F-061A98A3264D}"/>
              </a:ext>
            </a:extLst>
          </p:cNvPr>
          <p:cNvSpPr/>
          <p:nvPr/>
        </p:nvSpPr>
        <p:spPr>
          <a:xfrm>
            <a:off x="6084888" y="1484313"/>
            <a:ext cx="2981325" cy="46196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924" name="TextBox 4">
            <a:extLst>
              <a:ext uri="{FF2B5EF4-FFF2-40B4-BE49-F238E27FC236}">
                <a16:creationId xmlns:a16="http://schemas.microsoft.com/office/drawing/2014/main" id="{D3A388B3-854C-8F06-52B3-04DDA32EA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7588" y="151606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ko-KR" altLang="en-US" sz="1800" b="1"/>
              <a:t>이슈관리</a:t>
            </a:r>
          </a:p>
        </p:txBody>
      </p:sp>
      <p:sp>
        <p:nvSpPr>
          <p:cNvPr id="38926" name="TextBox 18">
            <a:extLst>
              <a:ext uri="{FF2B5EF4-FFF2-40B4-BE49-F238E27FC236}">
                <a16:creationId xmlns:a16="http://schemas.microsoft.com/office/drawing/2014/main" id="{9F09EDF9-D2B2-0CFA-8B5B-F2DEFF913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14843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ko-KR" altLang="en-US" sz="1800" b="1"/>
              <a:t>형상관리</a:t>
            </a:r>
          </a:p>
        </p:txBody>
      </p:sp>
      <p:sp>
        <p:nvSpPr>
          <p:cNvPr id="38928" name="TextBox 22">
            <a:extLst>
              <a:ext uri="{FF2B5EF4-FFF2-40B4-BE49-F238E27FC236}">
                <a16:creationId xmlns:a16="http://schemas.microsoft.com/office/drawing/2014/main" id="{7CCBB4D6-367F-25B4-3B3D-21E154659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1484313"/>
            <a:ext cx="165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ko-KR" altLang="en-US" sz="1800" b="1"/>
              <a:t>프로젝트 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715911-2A4D-5475-D318-32C7DF92E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6EDE0F-5B2E-0F7B-87D3-885AC9E1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41" y="1854199"/>
            <a:ext cx="2828043" cy="12723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DAF0C8-98E9-1E4B-8C44-F3A946C42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05" y="1916832"/>
            <a:ext cx="2592289" cy="18119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194EFF-9746-D896-FD4D-A3CA894FE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941" y="3068960"/>
            <a:ext cx="2828043" cy="2557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662456-204E-2F8B-360A-4AB6A3D1025F}"/>
              </a:ext>
            </a:extLst>
          </p:cNvPr>
          <p:cNvSpPr txBox="1"/>
          <p:nvPr/>
        </p:nvSpPr>
        <p:spPr>
          <a:xfrm>
            <a:off x="6345980" y="5718836"/>
            <a:ext cx="2457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각 업무 발표 및 주간업무 보고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76309E-662D-626E-09A6-DB62FCC51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857" y="3497626"/>
            <a:ext cx="2088232" cy="8586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6312CA-AF97-EB8E-61A5-53C46CC4E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289" y="1844824"/>
            <a:ext cx="2664863" cy="165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3C3D31-6001-51AA-316E-A801476BBB6F}"/>
              </a:ext>
            </a:extLst>
          </p:cNvPr>
          <p:cNvSpPr txBox="1"/>
          <p:nvPr/>
        </p:nvSpPr>
        <p:spPr>
          <a:xfrm>
            <a:off x="3343016" y="5626504"/>
            <a:ext cx="2457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파일 버전 및 정리</a:t>
            </a:r>
            <a:endParaRPr lang="en-US" altLang="ko-KR" sz="1200"/>
          </a:p>
          <a:p>
            <a:pPr algn="ctr"/>
            <a:r>
              <a:rPr lang="en-US" altLang="ko-KR" sz="1200"/>
              <a:t>(USB </a:t>
            </a:r>
            <a:r>
              <a:rPr lang="ko-KR" altLang="en-US" sz="1200"/>
              <a:t>및 개인 데스크탑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FA62B-4024-5015-5B34-4DA26791A95D}"/>
              </a:ext>
            </a:extLst>
          </p:cNvPr>
          <p:cNvSpPr txBox="1"/>
          <p:nvPr/>
        </p:nvSpPr>
        <p:spPr>
          <a:xfrm>
            <a:off x="390186" y="5733256"/>
            <a:ext cx="2457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카카오톡</a:t>
            </a:r>
            <a:r>
              <a:rPr lang="en-US" altLang="ko-KR" sz="1200"/>
              <a:t> ,USB</a:t>
            </a:r>
            <a:endParaRPr lang="ko-KR" altLang="en-US" sz="12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4BF307-6D5C-4A85-1FB5-E8F293C75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105" y="3728757"/>
            <a:ext cx="2592288" cy="189749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3">
            <a:extLst>
              <a:ext uri="{FF2B5EF4-FFF2-40B4-BE49-F238E27FC236}">
                <a16:creationId xmlns:a16="http://schemas.microsoft.com/office/drawing/2014/main" id="{B34F96AC-8CD1-20D6-62AF-580A868D7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"/>
          <a:stretch>
            <a:fillRect/>
          </a:stretch>
        </p:blipFill>
        <p:spPr bwMode="auto">
          <a:xfrm>
            <a:off x="4305300" y="3225800"/>
            <a:ext cx="48387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A47C7C-4B89-486B-06BD-D10457B46FC3}"/>
              </a:ext>
            </a:extLst>
          </p:cNvPr>
          <p:cNvSpPr txBox="1"/>
          <p:nvPr/>
        </p:nvSpPr>
        <p:spPr>
          <a:xfrm>
            <a:off x="2963863" y="2998788"/>
            <a:ext cx="3216275" cy="860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000" b="1" spc="-150" dirty="0">
                <a:solidFill>
                  <a:srgbClr val="3B5AA8"/>
                </a:solidFill>
                <a:latin typeface="+mn-lt"/>
                <a:ea typeface="+mn-ea"/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  <a:latin typeface="+mn-lt"/>
              <a:ea typeface="+mn-ea"/>
            </a:endParaRP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C4F0EA9E-0DAA-3994-7316-3711A2DB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50A855-85F3-D9AC-523E-CB0301563472}"/>
              </a:ext>
            </a:extLst>
          </p:cNvPr>
          <p:cNvSpPr/>
          <p:nvPr/>
        </p:nvSpPr>
        <p:spPr>
          <a:xfrm>
            <a:off x="971550" y="6453188"/>
            <a:ext cx="7056438" cy="36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FD8E9A-908B-8C95-2237-426F11123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9943" name="그림 4">
            <a:extLst>
              <a:ext uri="{FF2B5EF4-FFF2-40B4-BE49-F238E27FC236}">
                <a16:creationId xmlns:a16="http://schemas.microsoft.com/office/drawing/2014/main" id="{C4573323-78BD-ABC9-0FFF-42ACD9EDB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42084" r="36378" b="42809"/>
          <a:stretch>
            <a:fillRect/>
          </a:stretch>
        </p:blipFill>
        <p:spPr bwMode="auto">
          <a:xfrm>
            <a:off x="179388" y="77788"/>
            <a:ext cx="1017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B921FD-7A2C-B6FC-DF7B-D457B0A4A94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71D80A-C7AD-75B4-67E2-17C4C734113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74BED8-65EF-1812-99D7-8002FAD0DDA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EE1BF2E9-D4F9-CEB5-64A0-D857AA0C207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7174" name="Picture 2">
            <a:extLst>
              <a:ext uri="{FF2B5EF4-FFF2-40B4-BE49-F238E27FC236}">
                <a16:creationId xmlns:a16="http://schemas.microsoft.com/office/drawing/2014/main" id="{F663FDBF-B9F4-2703-A26E-03785FFB5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D8347CA0-98AD-1366-9FCB-1D25AC10074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B50E44-6647-7E65-38DA-EBD2538B1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A54A51E-4B29-4AD1-0BB9-6A49B8A4E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361444"/>
              </p:ext>
            </p:extLst>
          </p:nvPr>
        </p:nvGraphicFramePr>
        <p:xfrm>
          <a:off x="351436" y="1349088"/>
          <a:ext cx="8498638" cy="532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1814">
                  <a:extLst>
                    <a:ext uri="{9D8B030D-6E8A-4147-A177-3AD203B41FA5}">
                      <a16:colId xmlns:a16="http://schemas.microsoft.com/office/drawing/2014/main" val="617090032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1103348085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3587246319"/>
                    </a:ext>
                  </a:extLst>
                </a:gridCol>
              </a:tblGrid>
              <a:tr h="755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측정 지표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기존 시각장애인을 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위한 로봇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본 프로젝트 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시각장애인을 위한 로봇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28180"/>
                  </a:ext>
                </a:extLst>
              </a:tr>
              <a:tr h="120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접근성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로봇을 통해 직접적으로 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다가가 실행시켜야 사용 가능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</a:rPr>
                        <a:t>앱을 함께 사용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하여 로봇을 사용하기 위한 절차에 부담을 줄여주고 상품 정보 제공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장바구니 기능들을 통해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</a:rPr>
                        <a:t>로봇의 다양한 기능을 사용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할 수 있도록 하여 접근성 향상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08511"/>
                  </a:ext>
                </a:extLst>
              </a:tr>
              <a:tr h="1721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기능성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단일 상품에 대한 상품 정보나 경로 안내 계산하여 알려줌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</a:rPr>
                        <a:t>여러 상품들에 대한 정보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를 한 번에 볼 수 있고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상품들의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</a:rPr>
                        <a:t>최적의 경로를 계산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하여 사용자에게 안내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5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</a:rPr>
                        <a:t>무거운 상품에서 가벼운 상품 순으로 안내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하여 </a:t>
                      </a:r>
                      <a:br>
                        <a:rPr lang="en-US" altLang="ko-KR" sz="13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특별한 카트 내부 정리 필요없이 상품 담기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</a:rPr>
                        <a:t>음성 안내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를 통해 시각장애인들이 쉽게 경로에 </a:t>
                      </a:r>
                      <a:br>
                        <a:rPr lang="en-US" altLang="ko-KR" sz="13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대해 인식할 수 있도록 경로 정보 제공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756121"/>
                  </a:ext>
                </a:extLst>
              </a:tr>
              <a:tr h="163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사용성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로봇의 색상이 무채색으로 제작되어 시각장애인들이 사용하기 불편하며 사용하기 부담스러운 외관을 가지고 있음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spcBef>
                          <a:spcPts val="30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시각장애인들이 점자블록에서 사용하는 색상인 </a:t>
                      </a:r>
                      <a:br>
                        <a:rPr lang="en-US" altLang="ko-KR" sz="13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</a:rPr>
                        <a:t>노란색으로 디자인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하여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저시력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시각장애인들이 </a:t>
                      </a:r>
                      <a:br>
                        <a:rPr lang="en-US" altLang="ko-KR" sz="13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로봇을 인지하기 쉽도록 설계하였고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시각장애인을 위한 특별한 디자인이 아닌 </a:t>
                      </a: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</a:rPr>
                        <a:t>평소 마트에서 </a:t>
                      </a:r>
                      <a:br>
                        <a:rPr lang="en-US" altLang="ko-KR" sz="1300" b="0" u="sng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300" b="0" u="sng" dirty="0">
                          <a:solidFill>
                            <a:schemeClr val="tx1"/>
                          </a:solidFill>
                        </a:rPr>
                        <a:t>사용하는 카트 형태를 그대로 활용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하여 시각장애인이 로봇을 쇼핑 보조 도구로 자연스럽게 활용할 수 있도록 함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30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34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BB4CDB-F789-54F1-5EC1-1674A7316CD0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2A54F8-DCF6-E7CF-ECEE-DD28D9ED4C61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F5B245-3244-1FD2-7323-F53B9358E5E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83FFB60F-AAF3-1368-46DD-60BDEA830C1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설문조사 분석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8198" name="Picture 2">
            <a:extLst>
              <a:ext uri="{FF2B5EF4-FFF2-40B4-BE49-F238E27FC236}">
                <a16:creationId xmlns:a16="http://schemas.microsoft.com/office/drawing/2014/main" id="{1B587815-CCAD-A931-32E5-030AA3758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47BC444-AE43-5B72-C1A4-18E1762C0D34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5291C-3530-964F-55E3-2CC197BE2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ACBCC0-7F71-0BFA-E027-6CD99F8B6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422373"/>
            <a:ext cx="4392488" cy="3469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FBFDF-C3B7-2F2B-AEBA-83039A013590}"/>
              </a:ext>
            </a:extLst>
          </p:cNvPr>
          <p:cNvSpPr txBox="1"/>
          <p:nvPr/>
        </p:nvSpPr>
        <p:spPr>
          <a:xfrm>
            <a:off x="444727" y="5032639"/>
            <a:ext cx="8254546" cy="14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+mn-lt"/>
              </a:rPr>
              <a:t>시력 정도별에서는 </a:t>
            </a:r>
            <a:r>
              <a:rPr lang="ko-KR" altLang="en-US" sz="1600" dirty="0" err="1">
                <a:latin typeface="+mn-lt"/>
              </a:rPr>
              <a:t>전맹과</a:t>
            </a:r>
            <a:r>
              <a:rPr lang="ko-KR" altLang="en-US" sz="1600" dirty="0">
                <a:latin typeface="+mn-lt"/>
              </a:rPr>
              <a:t> </a:t>
            </a:r>
            <a:r>
              <a:rPr lang="ko-KR" altLang="en-US" sz="1600" dirty="0" err="1">
                <a:latin typeface="+mn-lt"/>
              </a:rPr>
              <a:t>저시력이</a:t>
            </a:r>
            <a:r>
              <a:rPr lang="ko-KR" altLang="en-US" sz="1600" dirty="0">
                <a:latin typeface="+mn-lt"/>
              </a:rPr>
              <a:t> </a:t>
            </a:r>
            <a:r>
              <a:rPr lang="en-US" altLang="ko-KR" sz="1600" u="sng" dirty="0">
                <a:latin typeface="+mn-lt"/>
              </a:rPr>
              <a:t>‘</a:t>
            </a:r>
            <a:r>
              <a:rPr lang="ko-KR" altLang="en-US" sz="1600" u="sng" dirty="0">
                <a:latin typeface="+mn-lt"/>
              </a:rPr>
              <a:t>목적지를 듣고 지점으로 안내하기</a:t>
            </a:r>
            <a:r>
              <a:rPr lang="en-US" altLang="ko-KR" sz="1600" u="sng" dirty="0">
                <a:latin typeface="+mn-lt"/>
              </a:rPr>
              <a:t>’</a:t>
            </a:r>
            <a:r>
              <a:rPr lang="ko-KR" altLang="en-US" sz="1600" dirty="0">
                <a:latin typeface="+mn-lt"/>
              </a:rPr>
              <a:t>에서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각각 </a:t>
            </a:r>
            <a:r>
              <a:rPr lang="en-US" altLang="ko-KR" sz="1600" dirty="0">
                <a:latin typeface="+mn-lt"/>
              </a:rPr>
              <a:t>33</a:t>
            </a:r>
            <a:r>
              <a:rPr lang="ko-KR" altLang="en-US" sz="1600" dirty="0">
                <a:latin typeface="+mn-lt"/>
              </a:rPr>
              <a:t>명</a:t>
            </a:r>
            <a:r>
              <a:rPr lang="en-US" altLang="ko-KR" sz="1600" dirty="0">
                <a:latin typeface="+mn-lt"/>
              </a:rPr>
              <a:t>(49.2%)</a:t>
            </a:r>
            <a:r>
              <a:rPr lang="ko-KR" altLang="en-US" sz="1600" dirty="0">
                <a:latin typeface="+mn-lt"/>
              </a:rPr>
              <a:t>와 </a:t>
            </a:r>
            <a:r>
              <a:rPr lang="en-US" altLang="ko-KR" sz="1600" dirty="0">
                <a:latin typeface="+mn-lt"/>
              </a:rPr>
              <a:t>34</a:t>
            </a:r>
            <a:r>
              <a:rPr lang="ko-KR" altLang="en-US" sz="1600" dirty="0">
                <a:latin typeface="+mn-lt"/>
              </a:rPr>
              <a:t>명</a:t>
            </a:r>
            <a:r>
              <a:rPr lang="en-US" altLang="ko-KR" sz="1600" dirty="0">
                <a:latin typeface="+mn-lt"/>
              </a:rPr>
              <a:t>(47.9%)</a:t>
            </a:r>
            <a:r>
              <a:rPr lang="ko-KR" altLang="en-US" sz="1600" dirty="0">
                <a:latin typeface="+mn-lt"/>
              </a:rPr>
              <a:t>으로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높게 나타났으며 광각은 </a:t>
            </a:r>
            <a:r>
              <a:rPr lang="en-US" altLang="ko-KR" sz="1600" dirty="0">
                <a:latin typeface="+mn-lt"/>
              </a:rPr>
              <a:t>‘</a:t>
            </a:r>
            <a:r>
              <a:rPr lang="ko-KR" altLang="en-US" sz="1600" dirty="0">
                <a:latin typeface="+mn-lt"/>
              </a:rPr>
              <a:t>주변 탐색 후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정보제공</a:t>
            </a:r>
            <a:r>
              <a:rPr lang="en-US" altLang="ko-KR" sz="1600" dirty="0">
                <a:latin typeface="+mn-lt"/>
              </a:rPr>
              <a:t>’ </a:t>
            </a:r>
            <a:r>
              <a:rPr lang="ko-KR" altLang="en-US" sz="1600" dirty="0">
                <a:latin typeface="+mn-lt"/>
              </a:rPr>
              <a:t>과 </a:t>
            </a:r>
            <a:r>
              <a:rPr lang="en-US" altLang="ko-KR" sz="1600" dirty="0">
                <a:latin typeface="+mn-lt"/>
              </a:rPr>
              <a:t>‘</a:t>
            </a:r>
            <a:r>
              <a:rPr lang="ko-KR" altLang="en-US" sz="1600" dirty="0">
                <a:latin typeface="+mn-lt"/>
              </a:rPr>
              <a:t>목적지를 듣고 지점으로 안내하기</a:t>
            </a:r>
            <a:r>
              <a:rPr lang="en-US" altLang="ko-KR" sz="1600" dirty="0">
                <a:latin typeface="+mn-lt"/>
              </a:rPr>
              <a:t>’ </a:t>
            </a:r>
            <a:r>
              <a:rPr lang="ko-KR" altLang="en-US" sz="1600" dirty="0">
                <a:latin typeface="+mn-lt"/>
              </a:rPr>
              <a:t>에서 </a:t>
            </a:r>
            <a:r>
              <a:rPr lang="en-US" altLang="ko-KR" sz="1600" dirty="0">
                <a:latin typeface="+mn-lt"/>
              </a:rPr>
              <a:t>8</a:t>
            </a:r>
            <a:r>
              <a:rPr lang="ko-KR" altLang="en-US" sz="1600" dirty="0">
                <a:latin typeface="+mn-lt"/>
              </a:rPr>
              <a:t>명</a:t>
            </a:r>
            <a:r>
              <a:rPr lang="en-US" altLang="ko-KR" sz="1600" dirty="0">
                <a:latin typeface="+mn-lt"/>
              </a:rPr>
              <a:t>(44.4%)</a:t>
            </a:r>
            <a:r>
              <a:rPr lang="ko-KR" altLang="en-US" sz="1600" dirty="0">
                <a:latin typeface="+mn-lt"/>
              </a:rPr>
              <a:t>로 높게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나타났다</a:t>
            </a:r>
            <a:r>
              <a:rPr lang="en-US" altLang="ko-KR" sz="1600" dirty="0">
                <a:latin typeface="+mn-lt"/>
              </a:rPr>
              <a:t>.</a:t>
            </a:r>
            <a:endParaRPr lang="ko-KR" altLang="en-US" sz="1600" dirty="0">
              <a:latin typeface="+mn-lt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23E207EE-CD8A-1F8C-F190-0E0DCC99A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731569"/>
              </p:ext>
            </p:extLst>
          </p:nvPr>
        </p:nvGraphicFramePr>
        <p:xfrm>
          <a:off x="4455939" y="1622768"/>
          <a:ext cx="4751586" cy="3167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B6B55A-669D-33A8-9446-CC072E411686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55DA86C-DD5B-8FDF-A6E6-96075D16638D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244E636-4156-8889-43F7-93F0C6DEC032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F6BE1529-320D-5B33-8D9F-A2E3771DF57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인터뷰결과서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9222" name="Picture 2">
            <a:extLst>
              <a:ext uri="{FF2B5EF4-FFF2-40B4-BE49-F238E27FC236}">
                <a16:creationId xmlns:a16="http://schemas.microsoft.com/office/drawing/2014/main" id="{D87FB374-F34D-8465-F625-B818F36DD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5846486-5581-14AC-B42B-C0AE9A650D5E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8AEE57-9D68-FD9E-B9D6-7D52C87E9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D25DFF-404F-BBDD-0BC9-52676814622A}"/>
              </a:ext>
            </a:extLst>
          </p:cNvPr>
          <p:cNvGrpSpPr/>
          <p:nvPr/>
        </p:nvGrpSpPr>
        <p:grpSpPr>
          <a:xfrm>
            <a:off x="331083" y="1233489"/>
            <a:ext cx="8456868" cy="1374285"/>
            <a:chOff x="331083" y="1233489"/>
            <a:chExt cx="8456868" cy="137428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8A2607-B795-4D89-4F0A-69467B8E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083" y="1233489"/>
              <a:ext cx="1123214" cy="1374285"/>
            </a:xfrm>
            <a:prstGeom prst="rect">
              <a:avLst/>
            </a:prstGeom>
          </p:spPr>
        </p:pic>
        <p:sp>
          <p:nvSpPr>
            <p:cNvPr id="2" name="말풍선: 모서리가 둥근 사각형 1">
              <a:extLst>
                <a:ext uri="{FF2B5EF4-FFF2-40B4-BE49-F238E27FC236}">
                  <a16:creationId xmlns:a16="http://schemas.microsoft.com/office/drawing/2014/main" id="{260640DC-2765-509A-9DE3-80A34B99513C}"/>
                </a:ext>
              </a:extLst>
            </p:cNvPr>
            <p:cNvSpPr/>
            <p:nvPr/>
          </p:nvSpPr>
          <p:spPr>
            <a:xfrm>
              <a:off x="1731168" y="1233489"/>
              <a:ext cx="7056783" cy="1230132"/>
            </a:xfrm>
            <a:prstGeom prst="wedgeRoundRectCallout">
              <a:avLst>
                <a:gd name="adj1" fmla="val -51894"/>
                <a:gd name="adj2" fmla="val -33648"/>
                <a:gd name="adj3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사람이 많은 대형마트에서 혼자 장을 보는 건 정말 힘든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일이에요</a:t>
              </a:r>
              <a:r>
                <a:rPr lang="en-US" altLang="ko-KR" sz="1200" dirty="0">
                  <a:solidFill>
                    <a:schemeClr val="tx1"/>
                  </a:solidFill>
                </a:rPr>
                <a:t>. </a:t>
              </a:r>
              <a:r>
                <a:rPr lang="ko-KR" altLang="en-US" sz="1200" dirty="0">
                  <a:solidFill>
                    <a:schemeClr val="tx1"/>
                  </a:solidFill>
                </a:rPr>
                <a:t>진열대도 많고 물건도 많다 보니 제가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원하는 상품을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찾는게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제일 힘들어요</a:t>
              </a:r>
              <a:r>
                <a:rPr lang="en-US" altLang="ko-KR" sz="1200" dirty="0">
                  <a:solidFill>
                    <a:schemeClr val="tx1"/>
                  </a:solidFill>
                </a:rPr>
                <a:t>. </a:t>
              </a:r>
              <a:r>
                <a:rPr lang="ko-KR" altLang="en-US" sz="1200" dirty="0">
                  <a:solidFill>
                    <a:schemeClr val="tx1"/>
                  </a:solidFill>
                </a:rPr>
                <a:t>원하는 상품을 찾아도 문제인 게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그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상품의 정확한 정보</a:t>
              </a:r>
              <a:r>
                <a:rPr lang="ko-KR" altLang="en-US" sz="1200" dirty="0">
                  <a:solidFill>
                    <a:schemeClr val="tx1"/>
                  </a:solidFill>
                </a:rPr>
                <a:t>를 알 수 없다 보니 제대로 확인할 수가 없어요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93BF01-40D9-A308-12DA-10E5777F4D33}"/>
              </a:ext>
            </a:extLst>
          </p:cNvPr>
          <p:cNvGrpSpPr/>
          <p:nvPr/>
        </p:nvGrpSpPr>
        <p:grpSpPr>
          <a:xfrm>
            <a:off x="331083" y="2813744"/>
            <a:ext cx="8456868" cy="1385955"/>
            <a:chOff x="331083" y="2813744"/>
            <a:chExt cx="8456868" cy="138595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5E15F4-797B-45DF-BB47-BDA72805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083" y="2813744"/>
              <a:ext cx="1123214" cy="1385955"/>
            </a:xfrm>
            <a:prstGeom prst="rect">
              <a:avLst/>
            </a:prstGeom>
          </p:spPr>
        </p:pic>
        <p:sp>
          <p:nvSpPr>
            <p:cNvPr id="3" name="말풍선: 모서리가 둥근 사각형 2">
              <a:extLst>
                <a:ext uri="{FF2B5EF4-FFF2-40B4-BE49-F238E27FC236}">
                  <a16:creationId xmlns:a16="http://schemas.microsoft.com/office/drawing/2014/main" id="{7B1ED38F-FAEA-9FE1-2EA0-635BC25E4BA6}"/>
                </a:ext>
              </a:extLst>
            </p:cNvPr>
            <p:cNvSpPr/>
            <p:nvPr/>
          </p:nvSpPr>
          <p:spPr>
            <a:xfrm>
              <a:off x="1731168" y="2813744"/>
              <a:ext cx="7056783" cy="1230132"/>
            </a:xfrm>
            <a:prstGeom prst="wedgeRoundRectCallout">
              <a:avLst>
                <a:gd name="adj1" fmla="val -51894"/>
                <a:gd name="adj2" fmla="val -33648"/>
                <a:gd name="adj3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기존에 시각장애인을 위한 서비스가 있다는 걸 알지만 솔직히 잘 사용하지 않는 것 같아요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처음에 서비스를 어떻게 사용 하는지</a:t>
              </a:r>
              <a:r>
                <a:rPr lang="ko-KR" altLang="en-US" sz="1200" dirty="0">
                  <a:solidFill>
                    <a:schemeClr val="tx1"/>
                  </a:solidFill>
                </a:rPr>
                <a:t>도 어렵고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사용하기 편할 정도로 친절하지 않아서</a:t>
              </a: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더 사용하기 편한 서비스가 나온다면 시도 해볼 것 같아요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FA42518-7AF1-661F-7021-3D110EA4A6BC}"/>
              </a:ext>
            </a:extLst>
          </p:cNvPr>
          <p:cNvGrpSpPr/>
          <p:nvPr/>
        </p:nvGrpSpPr>
        <p:grpSpPr>
          <a:xfrm>
            <a:off x="251520" y="4336224"/>
            <a:ext cx="3600078" cy="2448272"/>
            <a:chOff x="251520" y="4336224"/>
            <a:chExt cx="3600078" cy="2448272"/>
          </a:xfrm>
          <a:solidFill>
            <a:schemeClr val="bg1">
              <a:lumMod val="95000"/>
            </a:schemeClr>
          </a:solidFill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DED727-481F-865E-5DD7-86CFC12A9054}"/>
                </a:ext>
              </a:extLst>
            </p:cNvPr>
            <p:cNvGrpSpPr/>
            <p:nvPr/>
          </p:nvGrpSpPr>
          <p:grpSpPr>
            <a:xfrm>
              <a:off x="251520" y="4336224"/>
              <a:ext cx="3600078" cy="2448272"/>
              <a:chOff x="251520" y="4336224"/>
              <a:chExt cx="3600078" cy="2448272"/>
            </a:xfrm>
            <a:grpFill/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9A6681E8-3881-7989-5871-1890CE8FBB65}"/>
                  </a:ext>
                </a:extLst>
              </p:cNvPr>
              <p:cNvSpPr/>
              <p:nvPr/>
            </p:nvSpPr>
            <p:spPr>
              <a:xfrm>
                <a:off x="251520" y="4336224"/>
                <a:ext cx="3600078" cy="244827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  <a:p>
                <a:pPr algn="ctr"/>
                <a:endParaRPr lang="en-US" altLang="ko-K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7E70E6-1E62-9FE1-799D-689DD237AABA}"/>
                  </a:ext>
                </a:extLst>
              </p:cNvPr>
              <p:cNvSpPr txBox="1"/>
              <p:nvPr/>
            </p:nvSpPr>
            <p:spPr>
              <a:xfrm>
                <a:off x="1403487" y="4585358"/>
                <a:ext cx="1296144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3B5AA8"/>
                    </a:solidFill>
                    <a:latin typeface="+mj-lt"/>
                  </a:rPr>
                  <a:t>PROBLEM</a:t>
                </a:r>
                <a:endParaRPr lang="ko-KR" altLang="en-US" b="1" dirty="0">
                  <a:solidFill>
                    <a:srgbClr val="3B5AA8"/>
                  </a:solidFill>
                  <a:latin typeface="+mj-l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9EF185-3392-9AB9-4BEC-923DAB013431}"/>
                </a:ext>
              </a:extLst>
            </p:cNvPr>
            <p:cNvSpPr txBox="1"/>
            <p:nvPr/>
          </p:nvSpPr>
          <p:spPr>
            <a:xfrm>
              <a:off x="493656" y="5051958"/>
              <a:ext cx="3115806" cy="12727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350" dirty="0">
                  <a:latin typeface="+mn-lt"/>
                </a:rPr>
                <a:t>기존 서비스 사용에 대한 어려움</a:t>
              </a:r>
              <a:endParaRPr lang="en-US" altLang="ko-KR" sz="1350" dirty="0">
                <a:latin typeface="+mn-lt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350" dirty="0">
                  <a:latin typeface="+mn-lt"/>
                </a:rPr>
                <a:t>상품 위치 파악에 대한 어려움</a:t>
              </a:r>
              <a:endParaRPr lang="en-US" altLang="ko-KR" sz="1350" dirty="0">
                <a:latin typeface="+mn-lt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350" dirty="0">
                  <a:latin typeface="+mn-lt"/>
                </a:rPr>
                <a:t>상품 정보 파악에 대한 어려움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3AC014-A403-DD8C-BE98-F260B9368A0A}"/>
              </a:ext>
            </a:extLst>
          </p:cNvPr>
          <p:cNvGrpSpPr/>
          <p:nvPr/>
        </p:nvGrpSpPr>
        <p:grpSpPr>
          <a:xfrm>
            <a:off x="5303416" y="4331964"/>
            <a:ext cx="3600078" cy="2448272"/>
            <a:chOff x="5303416" y="4331964"/>
            <a:chExt cx="3600078" cy="2448272"/>
          </a:xfrm>
          <a:solidFill>
            <a:schemeClr val="bg1">
              <a:lumMod val="95000"/>
            </a:schemeClr>
          </a:solidFill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5C127A0-B34E-D6A4-D445-CFCF81F22265}"/>
                </a:ext>
              </a:extLst>
            </p:cNvPr>
            <p:cNvGrpSpPr/>
            <p:nvPr/>
          </p:nvGrpSpPr>
          <p:grpSpPr>
            <a:xfrm>
              <a:off x="5303416" y="4331964"/>
              <a:ext cx="3600078" cy="2448272"/>
              <a:chOff x="5303416" y="4331964"/>
              <a:chExt cx="3600078" cy="2448272"/>
            </a:xfrm>
            <a:grpFill/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6F6AFD4-5452-05EB-B17B-9936AFA141ED}"/>
                  </a:ext>
                </a:extLst>
              </p:cNvPr>
              <p:cNvSpPr/>
              <p:nvPr/>
            </p:nvSpPr>
            <p:spPr>
              <a:xfrm>
                <a:off x="5303416" y="4331964"/>
                <a:ext cx="3600078" cy="244827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sz="120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2773B0-5A9E-0928-2AC3-67459BB895CA}"/>
                  </a:ext>
                </a:extLst>
              </p:cNvPr>
              <p:cNvSpPr txBox="1"/>
              <p:nvPr/>
            </p:nvSpPr>
            <p:spPr>
              <a:xfrm>
                <a:off x="6356948" y="4585358"/>
                <a:ext cx="149301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3B5AA8"/>
                    </a:solidFill>
                    <a:latin typeface="+mj-lt"/>
                  </a:rPr>
                  <a:t>SOLUTION</a:t>
                </a:r>
                <a:endParaRPr lang="ko-KR" altLang="en-US" b="1" dirty="0">
                  <a:solidFill>
                    <a:srgbClr val="3B5AA8"/>
                  </a:solidFill>
                  <a:latin typeface="+mj-lt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A34921-BB26-3CE4-710F-8BCBEDF77F51}"/>
                </a:ext>
              </a:extLst>
            </p:cNvPr>
            <p:cNvSpPr txBox="1"/>
            <p:nvPr/>
          </p:nvSpPr>
          <p:spPr>
            <a:xfrm>
              <a:off x="5776674" y="5051958"/>
              <a:ext cx="3115806" cy="12727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350" dirty="0">
                  <a:latin typeface="+mn-lt"/>
                </a:rPr>
                <a:t>음성 안내를 통한 상품 안내</a:t>
              </a:r>
              <a:endParaRPr lang="en-US" altLang="ko-KR" sz="1350" dirty="0">
                <a:latin typeface="+mn-lt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350" dirty="0">
                  <a:latin typeface="+mn-lt"/>
                </a:rPr>
                <a:t>상품 위치 안내 로봇 서비스</a:t>
              </a:r>
              <a:endParaRPr lang="en-US" altLang="ko-KR" sz="1350" dirty="0">
                <a:latin typeface="+mn-lt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350" dirty="0">
                  <a:latin typeface="+mn-lt"/>
                </a:rPr>
                <a:t>앱을 통한 상품 정보 제공</a:t>
              </a: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6B110A-53D7-CCEF-F5FE-9F9292364966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3851598" y="5556100"/>
            <a:ext cx="1451818" cy="4260"/>
          </a:xfrm>
          <a:prstGeom prst="straightConnector1">
            <a:avLst/>
          </a:prstGeom>
          <a:ln w="50800">
            <a:solidFill>
              <a:srgbClr val="B9CD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05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4DC598-2A0A-0D91-AF7C-54D38C147F21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FCF3B2-D9B5-FC61-DCFE-88C3EC2435EA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E42BDB5-913B-CD5E-B34A-41791EAD01D1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3034247B-E8DA-439E-60E9-3B60EA99624C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1270" name="Picture 2">
            <a:extLst>
              <a:ext uri="{FF2B5EF4-FFF2-40B4-BE49-F238E27FC236}">
                <a16:creationId xmlns:a16="http://schemas.microsoft.com/office/drawing/2014/main" id="{03054D56-7444-1F83-BDE6-0CDAEAA9B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막힌 원호 34">
            <a:extLst>
              <a:ext uri="{FF2B5EF4-FFF2-40B4-BE49-F238E27FC236}">
                <a16:creationId xmlns:a16="http://schemas.microsoft.com/office/drawing/2014/main" id="{506082FC-A493-CE51-F346-30674A5A7F7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21E4722-757C-780B-BBE9-0F7FF50D6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554279"/>
              </p:ext>
            </p:extLst>
          </p:nvPr>
        </p:nvGraphicFramePr>
        <p:xfrm>
          <a:off x="250825" y="1264241"/>
          <a:ext cx="4321175" cy="4846401"/>
        </p:xfrm>
        <a:graphic>
          <a:graphicData uri="http://schemas.openxmlformats.org/drawingml/2006/table">
            <a:tbl>
              <a:tblPr/>
              <a:tblGrid>
                <a:gridCol w="432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0">
                <a:tc row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주변 마트 검색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주변에 있는 마트를 검색하여 리스트 형태로 나열한다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주변 지도 정보 제공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실외 지도 형태로 주변 마트를 찾아 마커 표시를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기능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마트나 상품을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TTS/STT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층 별 카테고리 구분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마트의 층 별 카테고리를 구분하여 리스트 형태로 나열한다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별 상품리스트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혹은 카테고리별 상품 리스트를 나열한다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마트 내 상품 검색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원하는 상품을 검색하여 리스트 형태로 나열한다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상품의 영양성분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제공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상품의 영양성분을 볼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마트 내 실내 지도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사용자의 위치 기준의 마트의 실내 지도를 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보여준다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기능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원하는 상품을 담을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 안내</a:t>
                      </a: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장바구니에 담긴 상품들을 무거운 상품에서 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가벼운 상품으로 혹은 최적의 경로로 안내한다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374604-83FF-A8B2-51D3-CC701314A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001436"/>
              </p:ext>
            </p:extLst>
          </p:nvPr>
        </p:nvGraphicFramePr>
        <p:xfrm>
          <a:off x="4779963" y="1268412"/>
          <a:ext cx="4113212" cy="4842227"/>
        </p:xfrm>
        <a:graphic>
          <a:graphicData uri="http://schemas.openxmlformats.org/drawingml/2006/table">
            <a:tbl>
              <a:tblPr/>
              <a:tblGrid>
                <a:gridCol w="512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5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176">
                <a:tc rowSpan="6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49" marR="91449" marT="45723" marB="457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카트 형태 외관</a:t>
                      </a:r>
                    </a:p>
                  </a:txBody>
                  <a:tcPr marL="30999" marR="30999" marT="8571" marB="857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물건을 담을 수 있도록 카트 형태의 외관을 설계한다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06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위치에서 장바구니에 있는 물건까지의 거리를 알고리즘에 따라서 표시하고 길을 안내한다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카메라 객체 인식</a:t>
                      </a: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로봇이 마트 내부에서 동작하면서 사람과 장애물을 인식하여 회피한다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주변 장애물 인지</a:t>
                      </a: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라이다 센서를 이용하여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차원 데이터로 주변 환경을 인지하고 카메라와 마찬가지로 회피하여 주행하는 기능을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5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비상 정지</a:t>
                      </a: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초음파 센서로 사람이나 갑자기 로봇 앞으로 장애물이 생겨 충돌하는 상황을 방지하기 위하여 일정 거리에 장애물이 인식되면 로봇이 바로 정지할 수 있도록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0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로봇 위치 추정</a:t>
                      </a: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DWM1000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IMU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로봇이 자신의 위치와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heading angle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계산해 보다 안정적이고 정확한 주행을 할 수 있도록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9" marR="30999" marT="8571" marB="85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A7F6CC2-8B44-A2D3-C929-E36A8B39D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</p:spTree>
    <p:extLst>
      <p:ext uri="{BB962C8B-B14F-4D97-AF65-F5344CB8AC3E}">
        <p14:creationId xmlns:p14="http://schemas.microsoft.com/office/powerpoint/2010/main" val="190684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3552</TotalTime>
  <Words>3751</Words>
  <Application>Microsoft Office PowerPoint</Application>
  <PresentationFormat>화면 슬라이드 쇼(4:3)</PresentationFormat>
  <Paragraphs>801</Paragraphs>
  <Slides>55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-apple-system</vt:lpstr>
      <vt:lpstr>맑은 고딕</vt:lpstr>
      <vt:lpstr>Arial</vt:lpstr>
      <vt:lpstr>Calibri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향 신</cp:lastModifiedBy>
  <cp:revision>270</cp:revision>
  <dcterms:created xsi:type="dcterms:W3CDTF">2014-04-16T00:55:54Z</dcterms:created>
  <dcterms:modified xsi:type="dcterms:W3CDTF">2024-07-15T09:22:32Z</dcterms:modified>
</cp:coreProperties>
</file>